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66" r:id="rId12"/>
    <p:sldId id="267" r:id="rId13"/>
    <p:sldId id="275" r:id="rId14"/>
    <p:sldId id="268" r:id="rId15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72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E84357F-7E62-4CA3-B8ED-FDBBD40AD9F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5275C3-5531-405B-8A7A-E33B292C50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319F222-973C-4703-B004-52C8EF15482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B545B72-58CF-4945-BEA2-78C8CEE0F7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04A183E-46EA-4798-AAC5-07F71385C03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2D2261D-B965-4594-9C21-FA0A750F17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B5E993D-5175-4910-ACA3-0853F67DE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DCEBDE0C-581B-4D47-8B09-61F3F74BFE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4626CB-BEB9-4DCB-B648-FACCF463FDF6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4B2C0926-55AE-44A4-964F-F964E2020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20AD99B-8EF1-4189-86F2-1F6728C1E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74B09EEC-CC53-4E8E-9DCE-9A1484F040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4BCBF-8024-47A1-A450-6D57099DAEAB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289B68A-7963-44A9-8FA9-F51C0C1D1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B6F740B-263B-4931-AEB5-9263BED8C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31910E10-D0E8-414D-B366-02C727103D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82B36B-77B7-4C71-BE26-68E44975A9B3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9FB4DE8-1FD2-46A3-915C-0D327FC2A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62339E3-A6B3-4133-8E08-12287CCA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26DC7A8-9CDE-4D4F-ACED-BC80E870CC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B0098B-B852-4A54-A3C8-04A74B7749C4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243DD6F-AEF5-4F33-8353-737CAC216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1DC7F1F-27F2-4E44-8660-58BDC9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58AB4F8F-44A2-4B33-A822-5613EE8E0E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E6AF81-37FF-440A-96F3-1D66F670F81A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7D82F8BB-3EE9-4488-A1B1-309FCADEC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3558851-08BE-41CE-9499-DF58F7A37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405DCC13-6C1D-4353-B1DE-41C97E5E02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F2F571-9913-40CA-A80D-A2C3551DFE8A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98CCBA85-E182-44D3-88F5-201150005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9D47803-AF5D-4422-9546-AA9A75E0A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F7D6C8CE-CFDB-490B-9A70-31A596F7DD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A49F75-5539-44DB-95FC-94FB8765B16F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EBD06220-3A91-4D83-9978-04509C7B0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8AD1A08A-4FCC-4D66-AF00-0131F6FCA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1BF33-C018-4050-BBAD-C2BB23194F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684B8-CEF2-42E3-BEC2-3A7493B32F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BAE30-F1BF-437B-8053-1C88D83C76D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26E3-CF8E-43A6-AA2B-0001DC849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6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B32FB-4D0A-4BDD-9A99-D6B0DFB61B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E09F8-DE15-4B13-AD70-2CE226341C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57492-8DEB-4594-B338-B0BAE6500E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485F-6B5D-4EF0-8C06-997A5314F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3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4FF2C-8DBB-428C-87CF-1EAB7CE4E4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89E2C-B7BD-4156-A146-DCAA43737B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FAD9C-AFCA-4C7B-A597-195F4E6C38D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801F-51E0-446C-B6DB-70E98613B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40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035425"/>
            <a:ext cx="4459287" cy="211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4FB78E4-D92C-4762-9877-56327F7066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DBEC55-51F4-4C35-A8AC-09DDBB44093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C04F1A-9068-4289-9CC8-8DD096AE83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0E6F-163C-415C-88EA-EB6102453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3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EEDF-99C1-4594-809E-DE2317D4AB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BE137-96EE-46BA-9BAD-A0504C512A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786A5-E932-434E-9490-5450D77987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2637-09EE-44C3-91B2-6A6D7211A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0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5BEDE-A616-4F72-8EAA-3B3171DC5F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F4A03-0CA1-4084-B755-8097510326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BD5D8-AEF5-4372-9959-803D998CA5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DB62-11A9-45AE-A6FA-C9F6CDF73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9E1058-95D2-4B15-B235-4ADFF35223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393B5C-EE31-4E4F-913F-1F5D3DE392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681FDA-CC56-4725-95A0-5855F4E2BF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F598-D126-4DB9-9017-7C00463C4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2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A3EE55-E58F-44E8-A6AB-DCFCB95808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D3FCD5C-5B70-4554-8C01-7D6F9A86A1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37A23F8-C376-4244-B2ED-320D611D9A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2972-8E35-40B0-9523-B2003C48B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9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5E10C0-D4C0-42EB-8AA6-ADCBD8B3C0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9148A-6791-4119-BB12-9325BFAFE1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46273-361C-47CB-ACDF-AEF35EBCB7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F3F6-5639-44B9-ACE1-81641C74D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29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37AD358-8F97-43D9-A696-EF0EEEBF90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D9CA75-951F-4C38-A5A6-1EF6BE9E95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1CA0E5-B3F0-4C93-9E8E-0A08A34934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42A8-87BB-4883-85B7-675B799F8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6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5F457D-8788-40E4-BCB3-2CCA8A336B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43BE8-8486-4941-85AF-F115F17961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6195C1-73B8-43E4-B87A-5AB1679AB2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29F0-8945-450D-B628-1DA09812F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03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1ACE1E-9492-42F7-92FD-766B7D75CA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205F6F-E0E4-463E-BBFA-608BDFAC739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D30621-E1BB-4B5C-8DF3-7BB574416C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F457-1266-430F-B4ED-7D0434A02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30A1645-872E-4704-A467-41F25593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13BEC9C-48D0-47C4-B1ED-71516CECC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2DC476E-DE08-495D-9AB5-18842A02B43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63B7CB-89F1-4DE3-B21E-9193F64900C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52D76A-715E-4884-8DB4-12EA06FDF7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6D394E8-068A-4743-A897-63D2060DE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BFB7845-7FD5-4DB0-B5A3-AFE93AC57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841375"/>
            <a:ext cx="9070975" cy="1262063"/>
          </a:xfrm>
        </p:spPr>
        <p:txBody>
          <a:bodyPr tIns="39116"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Polymerase Chain Reaction (PCR)</a:t>
            </a: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D6B402E2-C1E1-4B90-8374-6A7687FC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062163"/>
            <a:ext cx="3128962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50E8-CBEA-452D-A350-96857AF8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gene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230E9A-0E36-4663-B055-5F8F15028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5" y="2321701"/>
            <a:ext cx="9641053" cy="2829736"/>
          </a:xfrm>
        </p:spPr>
      </p:pic>
    </p:spTree>
    <p:extLst>
      <p:ext uri="{BB962C8B-B14F-4D97-AF65-F5344CB8AC3E}">
        <p14:creationId xmlns:p14="http://schemas.microsoft.com/office/powerpoint/2010/main" val="8389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87D9020F-C073-474C-860E-0046AF66C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9116"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Symbiodinium 23S PCR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143394-1766-4A31-83C3-EB461902E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23S codes for ribosomal RNA 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PCR for Symbiodinium chloroplast 23S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23S_F-Forward_Overhang: TCGTCGGCAGCGTCAGATGTGTATAAGAGACAGAATAACGACCTGCATGAAAC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23S_R-Reverse_Overhang: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GTCTCGTGGGCTCGGAGATGTGTATAAGAGACAGGCCTGTTATCCGTAGAGTAGC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Product ~500bp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E9488496-7EB4-4BD8-AA90-DB289202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-703263"/>
            <a:ext cx="7772400" cy="859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F7D1-D409-4B6B-9D6A-A59B3B0F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7266-6BD5-48D6-A474-33C53E69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Amplify the </a:t>
            </a:r>
            <a:r>
              <a:rPr lang="en-US" i="1" dirty="0" err="1"/>
              <a:t>Breviolum</a:t>
            </a:r>
            <a:r>
              <a:rPr lang="en-US" i="1" dirty="0"/>
              <a:t> </a:t>
            </a:r>
            <a:r>
              <a:rPr lang="en-US" dirty="0"/>
              <a:t>23S and 3 putative </a:t>
            </a:r>
            <a:r>
              <a:rPr lang="en-US" i="1" dirty="0" err="1"/>
              <a:t>Exaiptasia</a:t>
            </a:r>
            <a:r>
              <a:rPr lang="en-US" i="1" dirty="0"/>
              <a:t> </a:t>
            </a:r>
            <a:r>
              <a:rPr lang="en-US" dirty="0"/>
              <a:t>TRPA1 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Confirm the reaction was successful by gel electrophoresis and then sequence the amplicons.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if genetic diversity across these loci corresponds to phenotypic diversity observed in stress tolerance.</a:t>
            </a:r>
          </a:p>
        </p:txBody>
      </p:sp>
    </p:spTree>
    <p:extLst>
      <p:ext uri="{BB962C8B-B14F-4D97-AF65-F5344CB8AC3E}">
        <p14:creationId xmlns:p14="http://schemas.microsoft.com/office/powerpoint/2010/main" val="243405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31607E2E-2DF2-454E-BCDB-C397A59E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117475"/>
            <a:ext cx="9070975" cy="1262063"/>
          </a:xfrm>
        </p:spPr>
        <p:txBody>
          <a:bodyPr tIns="39116"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Mixes and program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3FBA68-BE18-4529-B06F-20A0A1B2C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513" y="1036638"/>
            <a:ext cx="4427537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b="1" dirty="0"/>
              <a:t>PCR program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1: 94C  1:30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2: 94C  0:30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3: 58C* 0:30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4: 72C  1:30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5: Go to 2 (34x)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6: 72C  5:00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7: 4C forever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altLang="en-US" dirty="0"/>
          </a:p>
          <a:p>
            <a:pPr marL="431800" indent="-323850" eaLnBrk="1"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dirty="0"/>
              <a:t>*23S annealing is 56C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8859B21B-8442-4F3B-94B0-5C7B8A39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1090613"/>
            <a:ext cx="4427538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8" rIns="0" bIns="0"/>
          <a:lstStyle>
            <a:lvl1pPr marL="431800" indent="-32385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63600" indent="-323850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95400" indent="-287338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45000"/>
              <a:buFont typeface="Wingdings" panose="05000000000000000000" pitchFamily="2" charset="2"/>
              <a:buNone/>
            </a:pPr>
            <a:r>
              <a:rPr lang="en-US" altLang="en-US" b="1" dirty="0"/>
              <a:t>TRP reaction mix</a:t>
            </a:r>
          </a:p>
          <a:p>
            <a:pPr lvl="1" eaLnBrk="1">
              <a:buSzPct val="75000"/>
              <a:buFont typeface="Symbol" panose="05050102010706020507" pitchFamily="18" charset="2"/>
              <a:buNone/>
            </a:pPr>
            <a:r>
              <a:rPr lang="en-US" altLang="en-US" sz="2200" dirty="0"/>
              <a:t>23ul 2x </a:t>
            </a:r>
            <a:r>
              <a:rPr lang="en-US" altLang="en-US" sz="2200" dirty="0" err="1"/>
              <a:t>GoTaq</a:t>
            </a:r>
            <a:r>
              <a:rPr lang="en-US" altLang="en-US" sz="2200" dirty="0"/>
              <a:t> + H2O</a:t>
            </a:r>
          </a:p>
          <a:p>
            <a:pPr lvl="2" eaLnBrk="1">
              <a:buSzPct val="45000"/>
              <a:buFont typeface="Wingdings" panose="05000000000000000000" pitchFamily="2" charset="2"/>
              <a:buNone/>
            </a:pPr>
            <a:r>
              <a:rPr lang="en-US" altLang="en-US" sz="2200" dirty="0"/>
              <a:t>(12.5ul </a:t>
            </a:r>
            <a:r>
              <a:rPr lang="en-US" altLang="en-US" sz="2200" dirty="0" err="1"/>
              <a:t>GoTaq</a:t>
            </a:r>
            <a:r>
              <a:rPr lang="en-US" altLang="en-US" sz="2200" dirty="0"/>
              <a:t>, 10.5ul H2O, premixed)</a:t>
            </a:r>
          </a:p>
          <a:p>
            <a:pPr lvl="1" eaLnBrk="1">
              <a:buSzPct val="75000"/>
              <a:buFont typeface="Symbol" panose="05050102010706020507" pitchFamily="18" charset="2"/>
              <a:buNone/>
            </a:pPr>
            <a:r>
              <a:rPr lang="en-US" altLang="en-US" sz="2200" dirty="0"/>
              <a:t>1ul appropriate primers</a:t>
            </a:r>
          </a:p>
          <a:p>
            <a:pPr lvl="1" eaLnBrk="1">
              <a:buSzPct val="75000"/>
              <a:buFont typeface="Symbol" panose="05050102010706020507" pitchFamily="18" charset="2"/>
              <a:buNone/>
            </a:pPr>
            <a:r>
              <a:rPr lang="en-US" altLang="en-US" sz="2200" dirty="0"/>
              <a:t>1ul template DNA</a:t>
            </a: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16FC8244-C8E2-4082-835A-3C9F615B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3779838"/>
            <a:ext cx="44640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448" rIns="0" bIns="0"/>
          <a:lstStyle>
            <a:lvl1pPr marL="431800" indent="-323850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63600" indent="-323850"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95400" indent="-287338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45000"/>
              <a:buFont typeface="Wingdings" panose="05000000000000000000" pitchFamily="2" charset="2"/>
              <a:buNone/>
            </a:pPr>
            <a:r>
              <a:rPr lang="en-US" altLang="en-US" b="1" dirty="0"/>
              <a:t>23S reaction mix</a:t>
            </a:r>
          </a:p>
          <a:p>
            <a:pPr lvl="1" eaLnBrk="1">
              <a:buSzPct val="75000"/>
              <a:buFont typeface="Symbol" panose="05050102010706020507" pitchFamily="18" charset="2"/>
              <a:buNone/>
            </a:pPr>
            <a:r>
              <a:rPr lang="en-US" altLang="en-US" sz="2200" dirty="0"/>
              <a:t>23ul 2x </a:t>
            </a:r>
            <a:r>
              <a:rPr lang="en-US" altLang="en-US" sz="2200" dirty="0" err="1"/>
              <a:t>GoTaq</a:t>
            </a:r>
            <a:r>
              <a:rPr lang="en-US" altLang="en-US" sz="2200" dirty="0"/>
              <a:t> + MgCl2 + H2O (12.5ul </a:t>
            </a:r>
            <a:r>
              <a:rPr lang="en-US" altLang="en-US" sz="2200" dirty="0" err="1"/>
              <a:t>GoTaq</a:t>
            </a:r>
            <a:r>
              <a:rPr lang="en-US" altLang="en-US" sz="2200" dirty="0"/>
              <a:t>, 1.5ul 25mM MgCL2, 9ul H2O, premixed)</a:t>
            </a:r>
          </a:p>
          <a:p>
            <a:pPr lvl="1" eaLnBrk="1">
              <a:buSzPct val="75000"/>
              <a:buFont typeface="Symbol" panose="05050102010706020507" pitchFamily="18" charset="2"/>
              <a:buNone/>
            </a:pPr>
            <a:r>
              <a:rPr lang="en-US" altLang="en-US" sz="2200" dirty="0"/>
              <a:t>1ul 23S F/R</a:t>
            </a:r>
          </a:p>
          <a:p>
            <a:pPr lvl="1" eaLnBrk="1">
              <a:buSzPct val="75000"/>
              <a:buFont typeface="Symbol" panose="05050102010706020507" pitchFamily="18" charset="2"/>
              <a:buNone/>
            </a:pPr>
            <a:r>
              <a:rPr lang="en-US" altLang="en-US" sz="2200" dirty="0"/>
              <a:t>1ul template DNA (</a:t>
            </a:r>
            <a:r>
              <a:rPr lang="en-US" altLang="en-US" sz="2200" u="sng" dirty="0"/>
              <a:t>use control sample for this one</a:t>
            </a:r>
            <a:r>
              <a:rPr lang="en-US" altLang="en-US" sz="2200" dirty="0"/>
              <a:t>)</a:t>
            </a:r>
          </a:p>
          <a:p>
            <a:pPr lvl="2" eaLnBrk="1">
              <a:buSzPct val="45000"/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5B7507B-D499-4718-AB21-3DF1EE40C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-63500"/>
            <a:ext cx="9070975" cy="1262063"/>
          </a:xfrm>
        </p:spPr>
        <p:txBody>
          <a:bodyPr tIns="39116"/>
          <a:lstStyle/>
          <a:p>
            <a:pPr eaLnBrk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/>
              <a:t> Recap from last week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ECD2B2A-3447-4C28-A83B-6367F7008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960438"/>
            <a:ext cx="5464175" cy="463550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en-US" sz="2800" dirty="0"/>
              <a:t>So, we've extracted DNA from whole anemones, some of which (the unbleached ones) contained symbiont DNA.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en-US" sz="2800" dirty="0"/>
              <a:t>Sampled extractions contain DNA and are reasonably clean.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en-US" sz="2800" dirty="0"/>
              <a:t>So, now we have a small amount of all of the genomic DNA. But how do we get enough of our regions of interest to study them?</a:t>
            </a:r>
          </a:p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altLang="en-US" sz="2800" b="1" dirty="0"/>
              <a:t>Polymerase chain reaction (PCR)</a:t>
            </a:r>
            <a:r>
              <a:rPr lang="en-US" altLang="en-US" sz="2800" dirty="0"/>
              <a:t> amplifies target regions of genomic DNA.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90379AB5-7383-44D2-B599-1B2BFD40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1336675"/>
            <a:ext cx="23050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B6BFD653-9D8A-4803-9974-74B9BF8A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117975"/>
            <a:ext cx="4222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92338307-B132-43B2-9235-B990597D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279525"/>
            <a:ext cx="10085388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4638EFD1-2248-4264-8AE2-C3F0F57E1EF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692775" y="1768475"/>
            <a:ext cx="4427538" cy="4384675"/>
          </a:xfrm>
        </p:spPr>
        <p:txBody>
          <a:bodyPr tIns="28448" anchor="t"/>
          <a:lstStyle/>
          <a:p>
            <a:pPr marL="431800" indent="-323850" algn="l" eaLnBrk="1">
              <a:spcBef>
                <a:spcPts val="1425"/>
              </a:spcBef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3200"/>
              <a:t>PCR ingredients:</a:t>
            </a:r>
          </a:p>
          <a:p>
            <a:pPr marL="863600" lvl="1" indent="-323850" algn="l" eaLnBrk="1">
              <a:spcBef>
                <a:spcPts val="1138"/>
              </a:spcBef>
              <a:buSzPct val="75000"/>
              <a:buFont typeface="Symbol" panose="05050102010706020507" pitchFamily="18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800"/>
              <a:t>Buffer (TRIS, KCl, MgCl2)</a:t>
            </a:r>
          </a:p>
          <a:p>
            <a:pPr marL="1295400" lvl="2" indent="-287338" algn="l" eaLnBrk="1">
              <a:spcBef>
                <a:spcPts val="850"/>
              </a:spcBef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400"/>
              <a:t>necessary for polymerase activity</a:t>
            </a:r>
          </a:p>
          <a:p>
            <a:pPr marL="863600" lvl="1" indent="-323850" algn="l" eaLnBrk="1">
              <a:spcBef>
                <a:spcPts val="1138"/>
              </a:spcBef>
              <a:buSzPct val="75000"/>
              <a:buFont typeface="Symbol" panose="05050102010706020507" pitchFamily="18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800"/>
              <a:t>Taq polymerase enzyme</a:t>
            </a:r>
          </a:p>
          <a:p>
            <a:pPr marL="863600" lvl="1" indent="-323850" algn="l" eaLnBrk="1">
              <a:spcBef>
                <a:spcPts val="1138"/>
              </a:spcBef>
              <a:buSzPct val="75000"/>
              <a:buFont typeface="Symbol" panose="05050102010706020507" pitchFamily="18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800"/>
              <a:t>dNTPs</a:t>
            </a:r>
          </a:p>
          <a:p>
            <a:pPr marL="1295400" lvl="2" indent="-287338" algn="l" eaLnBrk="1">
              <a:spcBef>
                <a:spcPts val="850"/>
              </a:spcBef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400"/>
              <a:t>the monomers of DNA</a:t>
            </a:r>
          </a:p>
          <a:p>
            <a:pPr marL="863600" lvl="1" indent="-323850" algn="l" eaLnBrk="1">
              <a:spcBef>
                <a:spcPts val="1138"/>
              </a:spcBef>
              <a:buSzPct val="75000"/>
              <a:buFont typeface="Symbol" panose="05050102010706020507" pitchFamily="18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800"/>
              <a:t>Template DNA</a:t>
            </a:r>
          </a:p>
          <a:p>
            <a:pPr marL="1295400" lvl="2" indent="-287338" algn="l" eaLnBrk="1">
              <a:spcBef>
                <a:spcPts val="850"/>
              </a:spcBef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altLang="en-US" sz="2400"/>
              <a:t>your samples!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752411F-AC3D-4E1B-A74E-55F8D2DF7794}"/>
              </a:ext>
            </a:extLst>
          </p:cNvPr>
          <p:cNvSpPr>
            <a:spLocks noGrp="1" noChangeArrowheads="1"/>
          </p:cNvSpPr>
          <p:nvPr>
            <p:ph type="title" idx="1"/>
          </p:nvPr>
        </p:nvSpPr>
        <p:spPr>
          <a:xfrm>
            <a:off x="503238" y="301625"/>
            <a:ext cx="9070975" cy="1262063"/>
          </a:xfrm>
        </p:spPr>
        <p:txBody>
          <a:bodyPr tIns="39116" anchor="ctr"/>
          <a:lstStyle/>
          <a:p>
            <a:pPr marL="0" indent="0" algn="ctr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altLang="en-US" sz="4400"/>
              <a:t>PCR programs and ingredients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7A06866C-F6EF-4E80-9F9A-20A2CB14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838"/>
            <a:ext cx="6218238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0474-545D-42E8-9532-794B113D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TRP family: Transient Receptor Potential channels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11BF1D-CCA2-4D02-BF48-ECEEFB232E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" y="2789237"/>
            <a:ext cx="4889127" cy="215169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D8577-EE8D-4F60-B80D-E263D55F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803774" cy="4383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TRP channels are family of gated ion channels in animals (~30 present, depending on species)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TRP channels gated by a variety of stimuli including temperature and ligands (i.e. molecules) including menthol and capsaicin</a:t>
            </a:r>
          </a:p>
        </p:txBody>
      </p:sp>
    </p:spTree>
    <p:extLst>
      <p:ext uri="{BB962C8B-B14F-4D97-AF65-F5344CB8AC3E}">
        <p14:creationId xmlns:p14="http://schemas.microsoft.com/office/powerpoint/2010/main" val="386391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4B56FF-A50C-4D7F-80FC-65923D76D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" y="1088916"/>
            <a:ext cx="10012735" cy="53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DB58C3-3454-4830-953B-C68A7833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TRPA1s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2E8865-FECA-416F-BEC0-67F6A56029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2" y="1463091"/>
            <a:ext cx="2222542" cy="592382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3730C-709D-474E-AF9A-B5D14585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128" y="1768475"/>
            <a:ext cx="5316497" cy="5364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know TRPA1s are a menthol receptor, and we know that menthol bleaches anemones.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Could TRPA1 signaling affect downstream activities that are involved in bleaching?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we find out if our anemones have TRPA1? </a:t>
            </a:r>
          </a:p>
        </p:txBody>
      </p:sp>
    </p:spTree>
    <p:extLst>
      <p:ext uri="{BB962C8B-B14F-4D97-AF65-F5344CB8AC3E}">
        <p14:creationId xmlns:p14="http://schemas.microsoft.com/office/powerpoint/2010/main" val="423126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C7BA32-4BC7-4F1C-BF82-F8C0B665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homology: </a:t>
            </a:r>
            <a:r>
              <a:rPr lang="en-US" dirty="0" err="1"/>
              <a:t>orthology</a:t>
            </a:r>
            <a:r>
              <a:rPr lang="en-US" dirty="0"/>
              <a:t> and </a:t>
            </a:r>
            <a:r>
              <a:rPr lang="en-US" dirty="0" err="1"/>
              <a:t>parlogy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D4F980-A884-4045-B517-5E9E020F3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6" y="1768475"/>
            <a:ext cx="6476011" cy="4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36D4-8F04-426D-AB62-FBA38C6E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pBLAST</a:t>
            </a:r>
            <a:r>
              <a:rPr lang="en-US" dirty="0"/>
              <a:t>: protein </a:t>
            </a:r>
            <a:r>
              <a:rPr lang="en-US" u="sng" dirty="0"/>
              <a:t>b</a:t>
            </a:r>
            <a:r>
              <a:rPr lang="en-US" dirty="0"/>
              <a:t>asic </a:t>
            </a:r>
            <a:r>
              <a:rPr lang="en-US" u="sng" dirty="0"/>
              <a:t>l</a:t>
            </a:r>
            <a:r>
              <a:rPr lang="en-US" dirty="0"/>
              <a:t>ocal </a:t>
            </a:r>
            <a:r>
              <a:rPr lang="en-US" u="sng" dirty="0"/>
              <a:t>a</a:t>
            </a:r>
            <a:r>
              <a:rPr lang="en-US" dirty="0"/>
              <a:t>lignment </a:t>
            </a:r>
            <a:r>
              <a:rPr lang="en-US" u="sng" dirty="0"/>
              <a:t>s</a:t>
            </a:r>
            <a:r>
              <a:rPr lang="en-US" dirty="0"/>
              <a:t>earch </a:t>
            </a:r>
            <a:r>
              <a:rPr lang="en-US" u="sng" dirty="0"/>
              <a:t>t</a:t>
            </a:r>
            <a:r>
              <a:rPr lang="en-US" dirty="0"/>
              <a:t>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9608-BC43-4B48-BF25-E9723556D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951037"/>
            <a:ext cx="9069387" cy="4383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Known TRPA1 sequences were BLASTED against the genome of </a:t>
            </a:r>
            <a:r>
              <a:rPr lang="en-US" i="1" dirty="0" err="1"/>
              <a:t>Exaiptasia</a:t>
            </a:r>
            <a:r>
              <a:rPr lang="en-US" i="1" dirty="0"/>
              <a:t> pallida, </a:t>
            </a:r>
            <a:r>
              <a:rPr lang="en-US" dirty="0"/>
              <a:t>yielding hundreds of partial matches.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best matches were checked for the presence of the menthol binding domain, and primers were designed to assay diversity among our genets across that region of DNA.</a:t>
            </a:r>
          </a:p>
        </p:txBody>
      </p:sp>
    </p:spTree>
    <p:extLst>
      <p:ext uri="{BB962C8B-B14F-4D97-AF65-F5344CB8AC3E}">
        <p14:creationId xmlns:p14="http://schemas.microsoft.com/office/powerpoint/2010/main" val="186335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455</Words>
  <Application>Microsoft Office PowerPoint</Application>
  <PresentationFormat>Custom</PresentationFormat>
  <Paragraphs>65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Symbol</vt:lpstr>
      <vt:lpstr>Times New Roman</vt:lpstr>
      <vt:lpstr>Wingdings</vt:lpstr>
      <vt:lpstr>Office Theme</vt:lpstr>
      <vt:lpstr>Polymerase Chain Reaction (PCR)</vt:lpstr>
      <vt:lpstr> Recap from last week</vt:lpstr>
      <vt:lpstr>PowerPoint Presentation</vt:lpstr>
      <vt:lpstr>PCR programs and ingredients</vt:lpstr>
      <vt:lpstr>The TRP family: Transient Receptor Potential channels</vt:lpstr>
      <vt:lpstr>PowerPoint Presentation</vt:lpstr>
      <vt:lpstr>Finding TRPA1s</vt:lpstr>
      <vt:lpstr>Types of homology: orthology and parlogy</vt:lpstr>
      <vt:lpstr>pBLAST: protein basic local alignment search tool</vt:lpstr>
      <vt:lpstr>Example gene model</vt:lpstr>
      <vt:lpstr>Symbiodinium 23S PCR</vt:lpstr>
      <vt:lpstr>PowerPoint Presentation</vt:lpstr>
      <vt:lpstr>Goals</vt:lpstr>
      <vt:lpstr>Mixes and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Polymerase Chain Reaction (PCR)</dc:title>
  <dc:creator>Justin</dc:creator>
  <cp:lastModifiedBy>Justin</cp:lastModifiedBy>
  <cp:revision>4</cp:revision>
  <dcterms:created xsi:type="dcterms:W3CDTF">2019-10-07T01:25:35Z</dcterms:created>
  <dcterms:modified xsi:type="dcterms:W3CDTF">2019-10-07T21:34:07Z</dcterms:modified>
</cp:coreProperties>
</file>