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F574B-79EE-47A9-824F-D3F414851E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3C9AE-FB7E-4BF6-89D3-0AECD8889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DA35C-EC04-420D-A2A3-DA4252393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3BC5A-BADF-4396-A5A0-8145C1B7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64B71-C8DD-4832-B184-426EBBBE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0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AF87B-476D-4DFA-8525-F1B781EDC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D44A8-3872-4ED6-997C-0CA6EE86B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3FAD2-17C8-472B-BDAC-91444ED65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A3516-4E44-4D14-8638-5DFD40E0F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2D875-37B0-4B0C-B4CC-77269D5B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1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DFBFEB-56E1-48CD-8706-7CE95CA0F0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16180-A85B-40BC-A6BD-8B8DA13F5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BCD53-90F2-460E-903A-DFD3DAEDC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1DDBA-7C76-4A7B-9BC8-D23846A93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809A4-6A12-4D35-8A77-968DBAC46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6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96D8-577F-4A8E-8601-85545F34B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43401-5571-4E29-A1E3-E67C3FE23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0133F-3E05-42FC-802C-A27FEF96F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AD204-FB45-4A93-8057-205D4B92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DA8C2-B378-4FDB-8F45-9041937DB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16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1E283-235D-4E92-9A6C-2B578D8D2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F36EA-7C4B-4B4E-BA4B-9ED380D1F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F55AB-3064-4476-8F41-621AB241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20DD4-DD2C-474B-83D2-206F57946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7B919-3B81-4D02-A783-3CB310567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8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E128F-4F83-4622-96DD-EE94EB3CF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40019-0E28-4693-B744-AA848CE821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A0FFAF-7A91-4B25-AFDA-6898BF15E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38627-ECF0-4257-8243-78996BF12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E74E0D-641B-40C2-AA86-0C8D4A11B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B3C7D-73CF-4C85-9599-BAE446A5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6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9EFC4-4C61-4220-B377-BB8CECC7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BE9D31-96DC-4B6F-B9F2-40AF73A28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CF3463-DE6F-43B7-B303-38C5185A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8AA1F1-4FD9-471E-AE35-08CD7E2846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53647E-0683-4D1F-805C-1FEE30DB81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6B81A6-39CE-436A-AFDF-06EFD069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865900-0BD6-4679-822A-D009D0486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FECE17-C3AB-4714-9584-2ADEBA25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5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4DEC5-E2E7-45D9-8D7C-779346639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E1FD52-E784-4C40-8468-EA39A1498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8B261A-313D-46B2-A9CF-D86E3AD08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AD553-9E17-4947-9548-B412CE86C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6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29D36A-7DAC-4E38-98E1-BB4DD3E90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B88B96-DD8D-4939-965A-7B946490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5011F2-05C4-4286-ACEB-5653F7007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7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F61C1-DAAB-4841-BDD4-557DBC75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D1995-1BB6-4E44-9384-603D45032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4AA7B9-1452-484D-B452-7AD1A2D5A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761EE-3D7E-4626-AA6F-F5E0546E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D663F-ACC2-4DAE-B4B5-ACB376CA4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6B08D-F459-4188-BF4D-13326A81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1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5D441-B04E-48B4-AE0C-43DCCB5FD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9E4779-4506-46E2-A69A-46C15A6E4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91350F-5C4C-4D1B-80FE-966430EA2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6FC2E-804D-4951-BB54-E83906879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B4764-4C44-4E68-9161-E4042C47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985FC-D3F9-432D-9873-D3700880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8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7F27B9-6C11-48B0-A143-F68B8904F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A1BE7-DEAD-4D3B-BC71-85FC63A52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AED2F-EA2D-4BA5-B7DE-CC633400EC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EBBC-2A6F-4C5B-A501-7231D23D6E5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EE37B-B7BF-4BD2-B3F1-64027FE405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C4E9-3A6C-44C7-9FD7-9E4E6FB4A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A0A1C-E02D-4F50-AFFB-1B978014B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7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7000" b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738D-9177-4B24-888E-844CBE3EDF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Mutagenesis of </a:t>
            </a:r>
            <a:r>
              <a:rPr lang="en-US" b="1" i="1" dirty="0" err="1">
                <a:solidFill>
                  <a:schemeClr val="bg1"/>
                </a:solidFill>
              </a:rPr>
              <a:t>Breviolum</a:t>
            </a:r>
            <a:r>
              <a:rPr lang="en-US" b="1" i="1" dirty="0">
                <a:solidFill>
                  <a:schemeClr val="bg1"/>
                </a:solidFill>
              </a:rPr>
              <a:t> </a:t>
            </a:r>
            <a:r>
              <a:rPr lang="en-US" b="1" i="1" dirty="0" err="1">
                <a:solidFill>
                  <a:schemeClr val="bg1"/>
                </a:solidFill>
              </a:rPr>
              <a:t>minutum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0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2ECAF-6B2F-4569-90D9-B11DD6D04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0F426-A0B5-4D8A-B54A-6E879995EC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err="1"/>
              <a:t>Breviolum</a:t>
            </a:r>
            <a:r>
              <a:rPr lang="en-US" i="1" dirty="0"/>
              <a:t> </a:t>
            </a:r>
            <a:r>
              <a:rPr lang="en-US" i="1" dirty="0" err="1"/>
              <a:t>minutum</a:t>
            </a:r>
            <a:r>
              <a:rPr lang="en-US" i="1" dirty="0"/>
              <a:t> </a:t>
            </a:r>
            <a:r>
              <a:rPr lang="en-US" dirty="0"/>
              <a:t>is a unicellular algae in the family </a:t>
            </a:r>
            <a:r>
              <a:rPr lang="en-US" i="1" dirty="0" err="1"/>
              <a:t>Symbiodinaceae</a:t>
            </a:r>
            <a:r>
              <a:rPr lang="en-US" dirty="0"/>
              <a:t>.</a:t>
            </a:r>
          </a:p>
          <a:p>
            <a:r>
              <a:rPr lang="en-US" i="1" dirty="0" err="1"/>
              <a:t>Symbiodinaceae</a:t>
            </a:r>
            <a:r>
              <a:rPr lang="en-US" i="1" dirty="0"/>
              <a:t> </a:t>
            </a:r>
            <a:r>
              <a:rPr lang="en-US" dirty="0"/>
              <a:t>algae are photosynthetic endosymbionts that live inside the cells of cnidarians (corals, anemones and jellyfish) and provide their host with nutrition.</a:t>
            </a:r>
          </a:p>
          <a:p>
            <a:r>
              <a:rPr lang="en-US" dirty="0"/>
              <a:t>The strain we are using—SSB01—is useful because of it’s ability to grow on cell culture plates.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BD6056-CB13-4A24-88F7-1D894C019F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77702" y="1825625"/>
            <a:ext cx="39705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12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B8B22-1661-450E-B568-B2246C76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Forward genetics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20E11-40FE-48B1-837A-C6495F7E0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6370205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Forward genetics </a:t>
            </a:r>
            <a:r>
              <a:rPr lang="en-US" dirty="0"/>
              <a:t>is when we search for a phenotype that we care about and then determine the responsible genotype.</a:t>
            </a:r>
          </a:p>
          <a:p>
            <a:r>
              <a:rPr lang="en-US" dirty="0"/>
              <a:t>Norman Borlaug won the Nobel Peace Prize in 1970 for his contributions to increasing the global food supply.</a:t>
            </a:r>
          </a:p>
          <a:p>
            <a:pPr lvl="1"/>
            <a:r>
              <a:rPr lang="en-US" dirty="0"/>
              <a:t>His team worked primarily by making thousands of crosses to increase wheat yields in developing countries.</a:t>
            </a:r>
          </a:p>
          <a:p>
            <a:pPr lvl="1"/>
            <a:r>
              <a:rPr lang="en-US" dirty="0"/>
              <a:t>This work began 10 years before DNA sequencing technology was developed.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CF21796-EA07-456D-B98E-51416C0D01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59" y="365125"/>
            <a:ext cx="3672840" cy="275463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2AD864-D917-4374-92DC-E6569FBF6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406" y="3169920"/>
            <a:ext cx="4145393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1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3F9D-6D51-4642-A414-8D87B7D5E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UV mutagenesis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B7C5545-C6B1-4095-A5E6-9183363D7A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0120" y="1690688"/>
            <a:ext cx="1988026" cy="1988026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CB8064-31C4-46CE-BBFA-7569507B9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61280" y="1825625"/>
            <a:ext cx="6192520" cy="4351338"/>
          </a:xfrm>
        </p:spPr>
        <p:txBody>
          <a:bodyPr>
            <a:normAutofit/>
          </a:bodyPr>
          <a:lstStyle/>
          <a:p>
            <a:r>
              <a:rPr lang="en-US" dirty="0"/>
              <a:t>A number of techniques (enzymes, chemicals, and radiation) can be used to create random mutations. This process is called </a:t>
            </a:r>
            <a:r>
              <a:rPr lang="en-US" b="1" dirty="0"/>
              <a:t>mutagenesis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color of this star ruby grapefruit is the result of random mutagenesis.</a:t>
            </a:r>
          </a:p>
          <a:p>
            <a:r>
              <a:rPr lang="en-US" dirty="0"/>
              <a:t>Ultraviolet mutagenesis works by fusing adjacent thymine molecules, which are then excised in repair, causing a deletion.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66139A6-846B-4F2A-B1DC-C4C9B3E601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879787"/>
            <a:ext cx="3601720" cy="230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0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450B3-A86A-49F3-8721-B092526D3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mutations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AEACC-97C4-42AF-B949-7A3EB1D4D7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Mutagenesis can affect gene function (and, therefore, phenotype) by the introduction of </a:t>
            </a:r>
            <a:r>
              <a:rPr lang="en-US" b="1" dirty="0"/>
              <a:t>frameshift </a:t>
            </a:r>
            <a:r>
              <a:rPr lang="en-US" dirty="0"/>
              <a:t>or </a:t>
            </a:r>
            <a:r>
              <a:rPr lang="en-US" b="1" dirty="0"/>
              <a:t>nonsense</a:t>
            </a:r>
            <a:r>
              <a:rPr lang="en-US" dirty="0"/>
              <a:t> mutations (among others).</a:t>
            </a:r>
          </a:p>
          <a:p>
            <a:r>
              <a:rPr lang="en-US" dirty="0"/>
              <a:t>In a frameshift mutation, the reading frame becomes shifted resulting in codons that spell out an entirely different protein.</a:t>
            </a:r>
          </a:p>
          <a:p>
            <a:r>
              <a:rPr lang="en-US" dirty="0"/>
              <a:t>In a nonsense mutation, an early stop codon is introduced, resulting in a truncated protein.</a:t>
            </a:r>
          </a:p>
          <a:p>
            <a:pPr lvl="1"/>
            <a:r>
              <a:rPr lang="en-US" dirty="0"/>
              <a:t>Either of these can result in a complete knockout of gene function (</a:t>
            </a:r>
            <a:r>
              <a:rPr lang="en-US" b="1" dirty="0"/>
              <a:t>null</a:t>
            </a:r>
            <a:r>
              <a:rPr lang="en-US" dirty="0"/>
              <a:t>).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774A94B-6FFC-4FDF-8476-769FCE70115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375" y="1724025"/>
            <a:ext cx="6415476" cy="4219575"/>
          </a:xfrm>
        </p:spPr>
      </p:pic>
    </p:spTree>
    <p:extLst>
      <p:ext uri="{BB962C8B-B14F-4D97-AF65-F5344CB8AC3E}">
        <p14:creationId xmlns:p14="http://schemas.microsoft.com/office/powerpoint/2010/main" val="33534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4DE2-9B8F-49BF-A09E-EDD66F433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mutagenesis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DD583-8C33-47CF-AEC8-7DAF676914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Today, we will be mutagenizing </a:t>
            </a:r>
            <a:r>
              <a:rPr lang="en-US" i="1" dirty="0"/>
              <a:t>B. </a:t>
            </a:r>
            <a:r>
              <a:rPr lang="en-US" i="1" dirty="0" err="1"/>
              <a:t>minutum</a:t>
            </a:r>
            <a:r>
              <a:rPr lang="en-US" dirty="0"/>
              <a:t> with ultraviolet light.</a:t>
            </a:r>
          </a:p>
          <a:p>
            <a:r>
              <a:rPr lang="en-US" dirty="0"/>
              <a:t>Because the mutations we will produce are </a:t>
            </a:r>
            <a:r>
              <a:rPr lang="en-US" b="1" dirty="0"/>
              <a:t>random</a:t>
            </a:r>
            <a:r>
              <a:rPr lang="en-US" dirty="0"/>
              <a:t>, we need a way to screen for a phenotype.</a:t>
            </a:r>
          </a:p>
          <a:p>
            <a:pPr lvl="1"/>
            <a:r>
              <a:rPr lang="en-US" dirty="0"/>
              <a:t>A screen allows us to separate individuals carrying mutations that affect them in some way we care about from the rest of the population.</a:t>
            </a:r>
          </a:p>
          <a:p>
            <a:r>
              <a:rPr lang="en-US" dirty="0"/>
              <a:t>Mutagenesis of </a:t>
            </a:r>
            <a:r>
              <a:rPr lang="en-US" i="1" dirty="0"/>
              <a:t>B. </a:t>
            </a:r>
            <a:r>
              <a:rPr lang="en-US" i="1" dirty="0" err="1"/>
              <a:t>minutum</a:t>
            </a:r>
            <a:r>
              <a:rPr lang="en-US" i="1" dirty="0"/>
              <a:t> </a:t>
            </a:r>
            <a:r>
              <a:rPr lang="en-US" dirty="0"/>
              <a:t>is rapid, because the cells are </a:t>
            </a:r>
            <a:r>
              <a:rPr lang="en-US" b="1" dirty="0"/>
              <a:t>haploid.</a:t>
            </a:r>
          </a:p>
          <a:p>
            <a:pPr lvl="1"/>
            <a:r>
              <a:rPr lang="en-US" dirty="0"/>
              <a:t>This means that there is no second copy of the genome to mask or rescue the effects of any mutations. </a:t>
            </a:r>
          </a:p>
          <a:p>
            <a:r>
              <a:rPr lang="en-US" dirty="0"/>
              <a:t>Next week, we will screen for resistance to 5-FOA, a chemical that is toxic to wildtype </a:t>
            </a:r>
            <a:r>
              <a:rPr lang="en-US" i="1" dirty="0" err="1"/>
              <a:t>Breviolum</a:t>
            </a:r>
            <a:r>
              <a:rPr lang="en-US" i="1" dirty="0"/>
              <a:t>.</a:t>
            </a:r>
            <a:endParaRPr lang="en-US" dirty="0"/>
          </a:p>
          <a:p>
            <a:pPr lvl="1"/>
            <a:r>
              <a:rPr lang="en-US" b="1" dirty="0"/>
              <a:t>But what other sort of phenotypes could we find if we used another type of screen?</a:t>
            </a:r>
          </a:p>
        </p:txBody>
      </p:sp>
    </p:spTree>
    <p:extLst>
      <p:ext uri="{BB962C8B-B14F-4D97-AF65-F5344CB8AC3E}">
        <p14:creationId xmlns:p14="http://schemas.microsoft.com/office/powerpoint/2010/main" val="2821667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A1F3B-108B-4FC0-82BA-A72209FF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URA3 </a:t>
            </a:r>
            <a:r>
              <a:rPr lang="en-US" dirty="0"/>
              <a:t>and 5-FOA resistance</a:t>
            </a:r>
            <a:endParaRPr lang="en-US" i="1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F479B21-FCB4-4301-B2DC-838D09AE6F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8" y="2164080"/>
            <a:ext cx="5970199" cy="336296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E70DF5-57BB-4346-8364-475933AB51C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/>
              <a:t>URA3 </a:t>
            </a:r>
            <a:r>
              <a:rPr lang="en-US" dirty="0"/>
              <a:t>is a gene that is necessary for uracil production.</a:t>
            </a:r>
          </a:p>
          <a:p>
            <a:pPr lvl="1"/>
            <a:r>
              <a:rPr lang="en-US" dirty="0"/>
              <a:t>Remember, uracil is a building block of RNA.</a:t>
            </a:r>
          </a:p>
          <a:p>
            <a:r>
              <a:rPr lang="en-US" dirty="0"/>
              <a:t>The URA3 protein also converts 5-fluoroorotic acid (5-FOA)—a harmless compound—to the toxic 5-fluorouracil (5-FU).</a:t>
            </a:r>
          </a:p>
        </p:txBody>
      </p:sp>
    </p:spTree>
    <p:extLst>
      <p:ext uri="{BB962C8B-B14F-4D97-AF65-F5344CB8AC3E}">
        <p14:creationId xmlns:p14="http://schemas.microsoft.com/office/powerpoint/2010/main" val="224993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9C549-3D18-41EE-8EBA-A74790B1D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for 5-FOA resistance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667EB-87E0-438E-BBFE-AC5D289780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Next week, we will spread our cells on culture plates containing uracil and 5-FOA.</a:t>
            </a:r>
          </a:p>
          <a:p>
            <a:pPr lvl="1"/>
            <a:r>
              <a:rPr lang="en-US" dirty="0"/>
              <a:t>The uracil will keep </a:t>
            </a:r>
            <a:r>
              <a:rPr lang="en-US" i="1" dirty="0"/>
              <a:t>URA3 </a:t>
            </a:r>
            <a:r>
              <a:rPr lang="en-US" dirty="0"/>
              <a:t>mutants alive and the 5-FOA will kill cells with wildtype 5-FOA.</a:t>
            </a:r>
          </a:p>
          <a:p>
            <a:r>
              <a:rPr lang="en-US" dirty="0"/>
              <a:t>Based on the number of colonies that grow on our plates, we can determine how many </a:t>
            </a:r>
            <a:r>
              <a:rPr lang="en-US" i="1" dirty="0"/>
              <a:t>URA3</a:t>
            </a:r>
            <a:r>
              <a:rPr lang="en-US" dirty="0"/>
              <a:t> knockouts we generated!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EF7AF50-76CB-4DBA-8315-B74BD689D27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698" y="1825625"/>
            <a:ext cx="3588603" cy="4351338"/>
          </a:xfrm>
        </p:spPr>
      </p:pic>
    </p:spTree>
    <p:extLst>
      <p:ext uri="{BB962C8B-B14F-4D97-AF65-F5344CB8AC3E}">
        <p14:creationId xmlns:p14="http://schemas.microsoft.com/office/powerpoint/2010/main" val="1201622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512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Mutagenesis of Breviolum minutum</vt:lpstr>
      <vt:lpstr>Background</vt:lpstr>
      <vt:lpstr>Forward genetics</vt:lpstr>
      <vt:lpstr>UV mutagenesis</vt:lpstr>
      <vt:lpstr>Types of mutations</vt:lpstr>
      <vt:lpstr>Today’s mutagenesis</vt:lpstr>
      <vt:lpstr>URA3 and 5-FOA resistance</vt:lpstr>
      <vt:lpstr>Screening for 5-FOA resistance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Mutagenesis of Breviolum minutum</dc:title>
  <dc:creator>Justin</dc:creator>
  <cp:lastModifiedBy>Justin</cp:lastModifiedBy>
  <cp:revision>8</cp:revision>
  <dcterms:created xsi:type="dcterms:W3CDTF">2019-01-28T05:50:52Z</dcterms:created>
  <dcterms:modified xsi:type="dcterms:W3CDTF">2019-01-28T07:25:02Z</dcterms:modified>
</cp:coreProperties>
</file>