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64" r:id="rId9"/>
    <p:sldId id="265" r:id="rId10"/>
    <p:sldId id="266" r:id="rId11"/>
    <p:sldId id="267" r:id="rId12"/>
    <p:sldId id="268" r:id="rId13"/>
    <p:sldId id="26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F83093-EE44-4F78-BF91-D9826B9821DB}">
          <p14:sldIdLst>
            <p14:sldId id="256"/>
            <p14:sldId id="257"/>
            <p14:sldId id="259"/>
            <p14:sldId id="260"/>
            <p14:sldId id="258"/>
            <p14:sldId id="261"/>
            <p14:sldId id="262"/>
            <p14:sldId id="264"/>
            <p14:sldId id="265"/>
            <p14:sldId id="266"/>
            <p14:sldId id="267"/>
            <p14:sldId id="268"/>
            <p14:sldId id="269"/>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196E-681B-48DE-87A9-37D8C4CF71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A400D8-A5E1-4C55-9D6B-06EB65057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6E59D3-AACC-45C5-8039-ED6C59BE6D98}"/>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D67051BD-34A0-4F9D-9911-73DB5B251C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187DD-88AD-4B66-BB33-0E492D6C57A9}"/>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366412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67E9-E5F7-4B16-A43B-5155AC4418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7B8760-29A0-46A7-999C-1783F1E1C2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E375-F123-4BF0-89FA-CA49A354D507}"/>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300FF74B-F6EC-4862-9D7F-A7C5160462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F80E9-5D3D-4F25-9A64-712D526B2500}"/>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95941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C8650C-1301-48EB-A7A5-EEEE3A3579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36F158-ED81-4175-A4A0-202587659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9E636-255B-4995-8C0F-04952F154C0C}"/>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E6DD947F-73F4-4E16-A19D-593519A92D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A8920-070F-4653-9F5F-3913BF5C77B0}"/>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153726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E0B9-A403-4CDE-B7F3-6950F8A1EC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11873-A1F4-45D2-AD53-384B8F97AB8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4C06C-9B32-4FC7-91DF-025532C5D58E}"/>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B62B29DC-C04C-40FB-BD63-A34243FF8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83690-A2EC-44CB-9055-8879A64B20FE}"/>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172898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C796-3601-4931-8FF0-D35C389E67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577665-202E-45F4-8DFB-BD5305D92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BE9F79A-FC26-45BD-A27B-4EAAE0C66FE0}"/>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2EE2D26D-DF50-4162-99CC-BABD2684A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83D8F-15D4-4C4B-809B-C5A5CF0F5BF7}"/>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1041519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042D-9145-48C1-AA16-F92B126DC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57409-0B1C-4965-8B35-540B33C30E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8A38BC-6FF2-4879-8CB0-C96498C4EC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6C143B-9886-4677-B8CD-CD332076702F}"/>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6" name="Footer Placeholder 5">
            <a:extLst>
              <a:ext uri="{FF2B5EF4-FFF2-40B4-BE49-F238E27FC236}">
                <a16:creationId xmlns:a16="http://schemas.microsoft.com/office/drawing/2014/main" id="{BDC482F6-467E-4BED-924F-E35DD6950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4628AA-BF68-40C5-918F-58E3F362C23F}"/>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349719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AA923-8E64-4DE9-8B76-C46AA575FC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E08231-8D83-4785-9C9D-B0AB2E17D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779583-9036-4D60-925D-32BC68765E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459706-4250-4ED9-91EF-84C775EDC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78F9E1-20C4-461A-9675-1BC5AFFFB9E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2FFAAE-9BBC-4E34-99F1-79D6C6D1E182}"/>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8" name="Footer Placeholder 7">
            <a:extLst>
              <a:ext uri="{FF2B5EF4-FFF2-40B4-BE49-F238E27FC236}">
                <a16:creationId xmlns:a16="http://schemas.microsoft.com/office/drawing/2014/main" id="{A021A5EB-0952-4E00-9705-4417F840C5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15783A-A2CB-4992-A3DB-F0660DA1AB16}"/>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82599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29826-E554-4849-B7CA-A14AC8D859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F5B895-4C7E-45A1-B574-3C10BDE2D559}"/>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4" name="Footer Placeholder 3">
            <a:extLst>
              <a:ext uri="{FF2B5EF4-FFF2-40B4-BE49-F238E27FC236}">
                <a16:creationId xmlns:a16="http://schemas.microsoft.com/office/drawing/2014/main" id="{5A02047E-7FFC-49BF-A1E4-08CD6198D0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6E77F7-CF0F-4658-ADAF-95C35CFB54CA}"/>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284847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991A04-9405-457B-9D82-58F82AEE0E16}"/>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3" name="Footer Placeholder 2">
            <a:extLst>
              <a:ext uri="{FF2B5EF4-FFF2-40B4-BE49-F238E27FC236}">
                <a16:creationId xmlns:a16="http://schemas.microsoft.com/office/drawing/2014/main" id="{7AF0A133-037D-4F98-8057-ABBB85659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00F323-12FF-4933-B9F4-6E5B97DBF615}"/>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635402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E07A-506B-413E-BDFF-572A7E9A85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A23514-039F-4711-A073-14E78FB6DE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5940CC-2DB5-436A-8125-18F987182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4CE86A5-EE78-4C40-B10A-AAFD33A00429}"/>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6" name="Footer Placeholder 5">
            <a:extLst>
              <a:ext uri="{FF2B5EF4-FFF2-40B4-BE49-F238E27FC236}">
                <a16:creationId xmlns:a16="http://schemas.microsoft.com/office/drawing/2014/main" id="{161B381C-37A4-4E84-B8E0-24AB76F0C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6F58A5-4148-4058-AB96-ADF11CF13454}"/>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39147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F2D10-6C26-4959-AA4C-2CA1D0FAD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C84AE-DD73-440B-B8E6-5EF6E6C3A3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4D0177-6845-4E2A-8384-5C8D08028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8227551-1D2A-4ED3-A147-C8C749395970}"/>
              </a:ext>
            </a:extLst>
          </p:cNvPr>
          <p:cNvSpPr>
            <a:spLocks noGrp="1"/>
          </p:cNvSpPr>
          <p:nvPr>
            <p:ph type="dt" sz="half" idx="10"/>
          </p:nvPr>
        </p:nvSpPr>
        <p:spPr/>
        <p:txBody>
          <a:bodyPr/>
          <a:lstStyle/>
          <a:p>
            <a:fld id="{0ACCF264-7234-4011-A242-AD26C4C85B89}" type="datetimeFigureOut">
              <a:rPr lang="en-US" smtClean="0"/>
              <a:t>1/13/2019</a:t>
            </a:fld>
            <a:endParaRPr lang="en-US"/>
          </a:p>
        </p:txBody>
      </p:sp>
      <p:sp>
        <p:nvSpPr>
          <p:cNvPr id="6" name="Footer Placeholder 5">
            <a:extLst>
              <a:ext uri="{FF2B5EF4-FFF2-40B4-BE49-F238E27FC236}">
                <a16:creationId xmlns:a16="http://schemas.microsoft.com/office/drawing/2014/main" id="{69275035-6BCE-4A0C-BFA0-6182F0406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F407F9-F787-4407-B581-C57BDC5A5C2C}"/>
              </a:ext>
            </a:extLst>
          </p:cNvPr>
          <p:cNvSpPr>
            <a:spLocks noGrp="1"/>
          </p:cNvSpPr>
          <p:nvPr>
            <p:ph type="sldNum" sz="quarter" idx="12"/>
          </p:nvPr>
        </p:nvSpPr>
        <p:spPr/>
        <p:txBody>
          <a:bodyPr/>
          <a:lstStyle/>
          <a:p>
            <a:fld id="{31F912FE-5085-4F87-987F-9075AFA326D4}" type="slidenum">
              <a:rPr lang="en-US" smtClean="0"/>
              <a:t>‹#›</a:t>
            </a:fld>
            <a:endParaRPr lang="en-US"/>
          </a:p>
        </p:txBody>
      </p:sp>
    </p:spTree>
    <p:extLst>
      <p:ext uri="{BB962C8B-B14F-4D97-AF65-F5344CB8AC3E}">
        <p14:creationId xmlns:p14="http://schemas.microsoft.com/office/powerpoint/2010/main" val="216513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101E6-39E1-4B6B-A866-32E825AAAE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4E226A-2F41-4ABF-95B6-87437FE34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A6C7CA-C28E-48CB-B984-865E86296F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CF264-7234-4011-A242-AD26C4C85B89}" type="datetimeFigureOut">
              <a:rPr lang="en-US" smtClean="0"/>
              <a:t>1/13/2019</a:t>
            </a:fld>
            <a:endParaRPr lang="en-US"/>
          </a:p>
        </p:txBody>
      </p:sp>
      <p:sp>
        <p:nvSpPr>
          <p:cNvPr id="5" name="Footer Placeholder 4">
            <a:extLst>
              <a:ext uri="{FF2B5EF4-FFF2-40B4-BE49-F238E27FC236}">
                <a16:creationId xmlns:a16="http://schemas.microsoft.com/office/drawing/2014/main" id="{3936FC7C-652D-4089-BF0F-27AA3D419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FAF62A-7138-4A99-A3AE-D892CE6CEA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912FE-5085-4F87-987F-9075AFA326D4}" type="slidenum">
              <a:rPr lang="en-US" smtClean="0"/>
              <a:t>‹#›</a:t>
            </a:fld>
            <a:endParaRPr lang="en-US"/>
          </a:p>
        </p:txBody>
      </p:sp>
    </p:spTree>
    <p:extLst>
      <p:ext uri="{BB962C8B-B14F-4D97-AF65-F5344CB8AC3E}">
        <p14:creationId xmlns:p14="http://schemas.microsoft.com/office/powerpoint/2010/main" val="1527212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006EE-438B-44E9-B5E2-75974A12A8C3}"/>
              </a:ext>
            </a:extLst>
          </p:cNvPr>
          <p:cNvSpPr>
            <a:spLocks noGrp="1"/>
          </p:cNvSpPr>
          <p:nvPr>
            <p:ph type="ctrTitle"/>
          </p:nvPr>
        </p:nvSpPr>
        <p:spPr/>
        <p:txBody>
          <a:bodyPr/>
          <a:lstStyle/>
          <a:p>
            <a:r>
              <a:rPr lang="en-US" b="1" dirty="0">
                <a:solidFill>
                  <a:schemeClr val="bg1"/>
                </a:solidFill>
              </a:rPr>
              <a:t>Genetics Lab</a:t>
            </a:r>
          </a:p>
        </p:txBody>
      </p:sp>
      <p:sp>
        <p:nvSpPr>
          <p:cNvPr id="3" name="Subtitle 2">
            <a:extLst>
              <a:ext uri="{FF2B5EF4-FFF2-40B4-BE49-F238E27FC236}">
                <a16:creationId xmlns:a16="http://schemas.microsoft.com/office/drawing/2014/main" id="{1CDA979A-E154-44C1-AAC0-4931C43FAB08}"/>
              </a:ext>
            </a:extLst>
          </p:cNvPr>
          <p:cNvSpPr>
            <a:spLocks noGrp="1"/>
          </p:cNvSpPr>
          <p:nvPr>
            <p:ph type="subTitle" idx="1"/>
          </p:nvPr>
        </p:nvSpPr>
        <p:spPr/>
        <p:txBody>
          <a:bodyPr/>
          <a:lstStyle/>
          <a:p>
            <a:r>
              <a:rPr lang="en-US" b="1" dirty="0">
                <a:solidFill>
                  <a:schemeClr val="bg1"/>
                </a:solidFill>
              </a:rPr>
              <a:t>Spring 2019</a:t>
            </a:r>
          </a:p>
        </p:txBody>
      </p:sp>
    </p:spTree>
    <p:extLst>
      <p:ext uri="{BB962C8B-B14F-4D97-AF65-F5344CB8AC3E}">
        <p14:creationId xmlns:p14="http://schemas.microsoft.com/office/powerpoint/2010/main" val="4609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39E8-DA71-4A79-9A2E-623C6A8C2373}"/>
              </a:ext>
            </a:extLst>
          </p:cNvPr>
          <p:cNvSpPr>
            <a:spLocks noGrp="1"/>
          </p:cNvSpPr>
          <p:nvPr>
            <p:ph type="title"/>
          </p:nvPr>
        </p:nvSpPr>
        <p:spPr/>
        <p:txBody>
          <a:bodyPr/>
          <a:lstStyle/>
          <a:p>
            <a:r>
              <a:rPr lang="en-US" dirty="0"/>
              <a:t>Which genet displays a “tolerant” </a:t>
            </a:r>
            <a:r>
              <a:rPr lang="en-US" b="1" dirty="0"/>
              <a:t>phenotype</a:t>
            </a:r>
            <a:r>
              <a:rPr lang="en-US" dirty="0"/>
              <a:t> to heat stress?</a:t>
            </a:r>
          </a:p>
        </p:txBody>
      </p:sp>
      <p:pic>
        <p:nvPicPr>
          <p:cNvPr id="10" name="Content Placeholder 9">
            <a:extLst>
              <a:ext uri="{FF2B5EF4-FFF2-40B4-BE49-F238E27FC236}">
                <a16:creationId xmlns:a16="http://schemas.microsoft.com/office/drawing/2014/main" id="{48BC8834-4D5B-4CDE-8354-A88CFCAE7AE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1499" y="2352873"/>
            <a:ext cx="5178548" cy="3388051"/>
          </a:xfrm>
        </p:spPr>
      </p:pic>
      <p:sp>
        <p:nvSpPr>
          <p:cNvPr id="4" name="Content Placeholder 3">
            <a:extLst>
              <a:ext uri="{FF2B5EF4-FFF2-40B4-BE49-F238E27FC236}">
                <a16:creationId xmlns:a16="http://schemas.microsoft.com/office/drawing/2014/main" id="{D40FA3E6-12C0-4385-8524-BA2908E8D799}"/>
              </a:ext>
            </a:extLst>
          </p:cNvPr>
          <p:cNvSpPr>
            <a:spLocks noGrp="1"/>
          </p:cNvSpPr>
          <p:nvPr>
            <p:ph sz="half" idx="2"/>
          </p:nvPr>
        </p:nvSpPr>
        <p:spPr>
          <a:xfrm>
            <a:off x="846056" y="1825625"/>
            <a:ext cx="5181600" cy="4351338"/>
          </a:xfrm>
        </p:spPr>
        <p:txBody>
          <a:bodyPr>
            <a:normAutofit lnSpcReduction="10000"/>
          </a:bodyPr>
          <a:lstStyle/>
          <a:p>
            <a:r>
              <a:rPr lang="en-US" dirty="0"/>
              <a:t>Since each anemone is genetically identical to the other anemones in its genet, we can assume that only differences in treatment are responsible for differences we observe between anemones in a genet.</a:t>
            </a:r>
          </a:p>
          <a:p>
            <a:r>
              <a:rPr lang="en-US" dirty="0"/>
              <a:t>If one genet appears to tolerate high temperature and another does not, maybe the difference in tolerance is genetically based!</a:t>
            </a:r>
          </a:p>
        </p:txBody>
      </p:sp>
    </p:spTree>
    <p:extLst>
      <p:ext uri="{BB962C8B-B14F-4D97-AF65-F5344CB8AC3E}">
        <p14:creationId xmlns:p14="http://schemas.microsoft.com/office/powerpoint/2010/main" val="2265467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2DC2C-15E7-47B0-9B80-9D36E0F101F6}"/>
              </a:ext>
            </a:extLst>
          </p:cNvPr>
          <p:cNvSpPr>
            <a:spLocks noGrp="1"/>
          </p:cNvSpPr>
          <p:nvPr>
            <p:ph type="title"/>
          </p:nvPr>
        </p:nvSpPr>
        <p:spPr/>
        <p:txBody>
          <a:bodyPr/>
          <a:lstStyle/>
          <a:p>
            <a:r>
              <a:rPr lang="en-US" dirty="0"/>
              <a:t>Determining anemone </a:t>
            </a:r>
            <a:r>
              <a:rPr lang="en-US" b="1" dirty="0"/>
              <a:t>genotypes</a:t>
            </a:r>
            <a:endParaRPr lang="en-US" dirty="0"/>
          </a:p>
        </p:txBody>
      </p:sp>
      <p:sp>
        <p:nvSpPr>
          <p:cNvPr id="3" name="Content Placeholder 2">
            <a:extLst>
              <a:ext uri="{FF2B5EF4-FFF2-40B4-BE49-F238E27FC236}">
                <a16:creationId xmlns:a16="http://schemas.microsoft.com/office/drawing/2014/main" id="{F5FDE8CD-50A8-4208-B0EF-3C6316A59960}"/>
              </a:ext>
            </a:extLst>
          </p:cNvPr>
          <p:cNvSpPr>
            <a:spLocks noGrp="1"/>
          </p:cNvSpPr>
          <p:nvPr>
            <p:ph sz="half" idx="1"/>
          </p:nvPr>
        </p:nvSpPr>
        <p:spPr/>
        <p:txBody>
          <a:bodyPr>
            <a:normAutofit lnSpcReduction="10000"/>
          </a:bodyPr>
          <a:lstStyle/>
          <a:p>
            <a:r>
              <a:rPr lang="en-US" dirty="0"/>
              <a:t>Over the course of this semester, we will:</a:t>
            </a:r>
          </a:p>
          <a:p>
            <a:pPr lvl="1"/>
            <a:r>
              <a:rPr lang="en-US" b="1" dirty="0"/>
              <a:t>extract DNA </a:t>
            </a:r>
            <a:r>
              <a:rPr lang="en-US" dirty="0"/>
              <a:t>from your anemones</a:t>
            </a:r>
          </a:p>
          <a:p>
            <a:pPr lvl="1"/>
            <a:r>
              <a:rPr lang="en-US" b="1" dirty="0"/>
              <a:t>amplify </a:t>
            </a:r>
            <a:r>
              <a:rPr lang="en-US" dirty="0"/>
              <a:t>genes of interest from your anemones and algae</a:t>
            </a:r>
          </a:p>
          <a:p>
            <a:pPr lvl="1"/>
            <a:r>
              <a:rPr lang="en-US" b="1" dirty="0"/>
              <a:t>sequence </a:t>
            </a:r>
            <a:r>
              <a:rPr lang="en-US" dirty="0"/>
              <a:t>those genes</a:t>
            </a:r>
          </a:p>
          <a:p>
            <a:pPr lvl="1"/>
            <a:r>
              <a:rPr lang="en-US" dirty="0"/>
              <a:t>Practice </a:t>
            </a:r>
            <a:r>
              <a:rPr lang="en-US" b="1" dirty="0"/>
              <a:t>molecular systematics</a:t>
            </a:r>
            <a:r>
              <a:rPr lang="en-US" dirty="0"/>
              <a:t> to understand how those sequences are related to each other</a:t>
            </a:r>
          </a:p>
          <a:p>
            <a:r>
              <a:rPr lang="en-US" dirty="0"/>
              <a:t>The big question: do the results of your gene phylogenies correlate to thermal tolerance?</a:t>
            </a:r>
          </a:p>
        </p:txBody>
      </p:sp>
      <p:pic>
        <p:nvPicPr>
          <p:cNvPr id="7" name="Content Placeholder 6">
            <a:extLst>
              <a:ext uri="{FF2B5EF4-FFF2-40B4-BE49-F238E27FC236}">
                <a16:creationId xmlns:a16="http://schemas.microsoft.com/office/drawing/2014/main" id="{9A56A86C-F1FB-4B01-8C2E-57B92E6C515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1578" y="2169099"/>
            <a:ext cx="2457661" cy="1843246"/>
          </a:xfrm>
        </p:spPr>
      </p:pic>
      <p:pic>
        <p:nvPicPr>
          <p:cNvPr id="9" name="Picture 8">
            <a:extLst>
              <a:ext uri="{FF2B5EF4-FFF2-40B4-BE49-F238E27FC236}">
                <a16:creationId xmlns:a16="http://schemas.microsoft.com/office/drawing/2014/main" id="{F9676575-38FC-4A6E-9062-CA4D4D2AD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9239" y="2497158"/>
            <a:ext cx="2457661" cy="1591335"/>
          </a:xfrm>
          <a:prstGeom prst="rect">
            <a:avLst/>
          </a:prstGeom>
        </p:spPr>
      </p:pic>
      <p:pic>
        <p:nvPicPr>
          <p:cNvPr id="12" name="Picture 11">
            <a:extLst>
              <a:ext uri="{FF2B5EF4-FFF2-40B4-BE49-F238E27FC236}">
                <a16:creationId xmlns:a16="http://schemas.microsoft.com/office/drawing/2014/main" id="{0FCD3F06-EA7D-4632-AD87-7A1B778DDE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578" y="4269925"/>
            <a:ext cx="4915323" cy="1258835"/>
          </a:xfrm>
          <a:prstGeom prst="rect">
            <a:avLst/>
          </a:prstGeom>
        </p:spPr>
      </p:pic>
    </p:spTree>
    <p:extLst>
      <p:ext uri="{BB962C8B-B14F-4D97-AF65-F5344CB8AC3E}">
        <p14:creationId xmlns:p14="http://schemas.microsoft.com/office/powerpoint/2010/main" val="1241511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9B3F-5839-465E-B6E7-A4F99F933694}"/>
              </a:ext>
            </a:extLst>
          </p:cNvPr>
          <p:cNvSpPr>
            <a:spLocks noGrp="1"/>
          </p:cNvSpPr>
          <p:nvPr>
            <p:ph type="title"/>
          </p:nvPr>
        </p:nvSpPr>
        <p:spPr/>
        <p:txBody>
          <a:bodyPr/>
          <a:lstStyle/>
          <a:p>
            <a:r>
              <a:rPr lang="en-US" dirty="0"/>
              <a:t>Experiment two: mutagenesis of </a:t>
            </a:r>
            <a:r>
              <a:rPr lang="en-US" i="1" dirty="0" err="1"/>
              <a:t>Symbiodinaceae</a:t>
            </a:r>
            <a:endParaRPr lang="en-US" dirty="0"/>
          </a:p>
        </p:txBody>
      </p:sp>
      <p:sp>
        <p:nvSpPr>
          <p:cNvPr id="3" name="Content Placeholder 2">
            <a:extLst>
              <a:ext uri="{FF2B5EF4-FFF2-40B4-BE49-F238E27FC236}">
                <a16:creationId xmlns:a16="http://schemas.microsoft.com/office/drawing/2014/main" id="{BBD53A5B-58BC-4E3F-A531-6BEEB97EC012}"/>
              </a:ext>
            </a:extLst>
          </p:cNvPr>
          <p:cNvSpPr>
            <a:spLocks noGrp="1"/>
          </p:cNvSpPr>
          <p:nvPr>
            <p:ph sz="half" idx="1"/>
          </p:nvPr>
        </p:nvSpPr>
        <p:spPr>
          <a:xfrm>
            <a:off x="838199" y="1825625"/>
            <a:ext cx="10426831" cy="4351338"/>
          </a:xfrm>
        </p:spPr>
        <p:txBody>
          <a:bodyPr>
            <a:normAutofit/>
          </a:bodyPr>
          <a:lstStyle/>
          <a:p>
            <a:r>
              <a:rPr lang="en-US" b="1" dirty="0"/>
              <a:t>Forward genetics</a:t>
            </a:r>
            <a:r>
              <a:rPr lang="en-US" dirty="0"/>
              <a:t>: find a phenotype, then figure out the genotype of that mutant</a:t>
            </a:r>
          </a:p>
          <a:p>
            <a:pPr lvl="1"/>
            <a:r>
              <a:rPr lang="en-US" dirty="0"/>
              <a:t>A classic example is a </a:t>
            </a:r>
            <a:r>
              <a:rPr lang="en-US" b="1" dirty="0"/>
              <a:t>mutagenesis screen</a:t>
            </a:r>
            <a:r>
              <a:rPr lang="en-US" dirty="0"/>
              <a:t>, where random mutations are induced and we search for an individual with certain properties</a:t>
            </a:r>
          </a:p>
          <a:p>
            <a:r>
              <a:rPr lang="en-US" b="1" dirty="0"/>
              <a:t>Reverse genetics</a:t>
            </a:r>
            <a:r>
              <a:rPr lang="en-US" dirty="0"/>
              <a:t>: engineer a mutation in a gene of interest, then see if that mutation causes a phenotype</a:t>
            </a:r>
          </a:p>
          <a:p>
            <a:r>
              <a:rPr lang="en-US" dirty="0"/>
              <a:t>We will conduct a mutagenesis screen my exposing </a:t>
            </a:r>
            <a:r>
              <a:rPr lang="en-US" i="1" dirty="0" err="1"/>
              <a:t>Symbiodinaceae</a:t>
            </a:r>
            <a:r>
              <a:rPr lang="en-US" dirty="0"/>
              <a:t> to UV and looking for mutants that can survive on cell-culture plates supplemented with 5-FOA.</a:t>
            </a:r>
          </a:p>
          <a:p>
            <a:pPr lvl="1"/>
            <a:r>
              <a:rPr lang="en-US" dirty="0"/>
              <a:t>5-FOA is broken down into 5-FU, which is lethal to wildtype algae.</a:t>
            </a:r>
          </a:p>
        </p:txBody>
      </p:sp>
    </p:spTree>
    <p:extLst>
      <p:ext uri="{BB962C8B-B14F-4D97-AF65-F5344CB8AC3E}">
        <p14:creationId xmlns:p14="http://schemas.microsoft.com/office/powerpoint/2010/main" val="1904809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06F7-5232-4B58-A147-9245D09F5E1F}"/>
              </a:ext>
            </a:extLst>
          </p:cNvPr>
          <p:cNvSpPr>
            <a:spLocks noGrp="1"/>
          </p:cNvSpPr>
          <p:nvPr>
            <p:ph type="title"/>
          </p:nvPr>
        </p:nvSpPr>
        <p:spPr/>
        <p:txBody>
          <a:bodyPr/>
          <a:lstStyle/>
          <a:p>
            <a:r>
              <a:rPr lang="en-US" dirty="0"/>
              <a:t>What to expect from this course:</a:t>
            </a:r>
          </a:p>
        </p:txBody>
      </p:sp>
      <p:sp>
        <p:nvSpPr>
          <p:cNvPr id="3" name="Content Placeholder 2">
            <a:extLst>
              <a:ext uri="{FF2B5EF4-FFF2-40B4-BE49-F238E27FC236}">
                <a16:creationId xmlns:a16="http://schemas.microsoft.com/office/drawing/2014/main" id="{AAA8D238-D996-419C-A643-154EC7C5A74D}"/>
              </a:ext>
            </a:extLst>
          </p:cNvPr>
          <p:cNvSpPr>
            <a:spLocks noGrp="1"/>
          </p:cNvSpPr>
          <p:nvPr>
            <p:ph sz="half" idx="1"/>
          </p:nvPr>
        </p:nvSpPr>
        <p:spPr>
          <a:xfrm>
            <a:off x="838199" y="1872759"/>
            <a:ext cx="10515599" cy="4351338"/>
          </a:xfrm>
        </p:spPr>
        <p:txBody>
          <a:bodyPr>
            <a:normAutofit fontScale="85000" lnSpcReduction="20000"/>
          </a:bodyPr>
          <a:lstStyle/>
          <a:p>
            <a:r>
              <a:rPr lang="en-US" dirty="0"/>
              <a:t>Please always show up with a lab notebook, pen/pencil, and—when necessary—a computer. </a:t>
            </a:r>
          </a:p>
          <a:p>
            <a:r>
              <a:rPr lang="en-US" dirty="0"/>
              <a:t>Open-toed shoes and food/drink are strictly prohibited.</a:t>
            </a:r>
          </a:p>
          <a:p>
            <a:r>
              <a:rPr lang="en-US" dirty="0"/>
              <a:t>Always check the course website (fiugeneticslab.fiu.edu) for assignments and updates to the schedule</a:t>
            </a:r>
          </a:p>
          <a:p>
            <a:r>
              <a:rPr lang="en-US" dirty="0"/>
              <a:t>Grades will be broken down as follows:</a:t>
            </a:r>
          </a:p>
          <a:p>
            <a:pPr lvl="1"/>
            <a:r>
              <a:rPr lang="en-US" dirty="0"/>
              <a:t>20% attendance</a:t>
            </a:r>
          </a:p>
          <a:p>
            <a:pPr lvl="1"/>
            <a:r>
              <a:rPr lang="en-US" dirty="0"/>
              <a:t>20% participation</a:t>
            </a:r>
          </a:p>
          <a:p>
            <a:pPr lvl="1"/>
            <a:r>
              <a:rPr lang="en-US" dirty="0"/>
              <a:t>20% lab notebook</a:t>
            </a:r>
          </a:p>
          <a:p>
            <a:pPr lvl="2"/>
            <a:r>
              <a:rPr lang="en-US" dirty="0"/>
              <a:t>Will be collected twice this semester</a:t>
            </a:r>
          </a:p>
          <a:p>
            <a:pPr lvl="2"/>
            <a:r>
              <a:rPr lang="en-US" dirty="0"/>
              <a:t>Do not focus on hypotheses/writing each lab up like an experiment; note that there are really only two experiments in this whole semester, and instead focus on exp</a:t>
            </a:r>
            <a:r>
              <a:rPr lang="en-US" b="1" dirty="0"/>
              <a:t>laining the methods</a:t>
            </a:r>
            <a:r>
              <a:rPr lang="en-US" dirty="0"/>
              <a:t> of each lab and how they work in service to the </a:t>
            </a:r>
            <a:r>
              <a:rPr lang="en-US" b="1" dirty="0"/>
              <a:t>overall goal of the experiments.</a:t>
            </a:r>
          </a:p>
          <a:p>
            <a:pPr lvl="1"/>
            <a:r>
              <a:rPr lang="en-US" dirty="0"/>
              <a:t>20% presentation</a:t>
            </a:r>
          </a:p>
          <a:p>
            <a:pPr lvl="1"/>
            <a:r>
              <a:rPr lang="en-US" dirty="0"/>
              <a:t>20% final exam</a:t>
            </a:r>
          </a:p>
        </p:txBody>
      </p:sp>
    </p:spTree>
    <p:extLst>
      <p:ext uri="{BB962C8B-B14F-4D97-AF65-F5344CB8AC3E}">
        <p14:creationId xmlns:p14="http://schemas.microsoft.com/office/powerpoint/2010/main" val="387941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D5DC-FE37-4DBA-8845-35F263596A6B}"/>
              </a:ext>
            </a:extLst>
          </p:cNvPr>
          <p:cNvSpPr>
            <a:spLocks noGrp="1"/>
          </p:cNvSpPr>
          <p:nvPr>
            <p:ph type="title"/>
          </p:nvPr>
        </p:nvSpPr>
        <p:spPr/>
        <p:txBody>
          <a:bodyPr/>
          <a:lstStyle/>
          <a:p>
            <a:r>
              <a:rPr lang="en-US" dirty="0"/>
              <a:t>For today:</a:t>
            </a:r>
          </a:p>
        </p:txBody>
      </p:sp>
      <p:sp>
        <p:nvSpPr>
          <p:cNvPr id="3" name="Content Placeholder 2">
            <a:extLst>
              <a:ext uri="{FF2B5EF4-FFF2-40B4-BE49-F238E27FC236}">
                <a16:creationId xmlns:a16="http://schemas.microsoft.com/office/drawing/2014/main" id="{7130FAEC-8425-4FA2-B11D-1FEF336A1975}"/>
              </a:ext>
            </a:extLst>
          </p:cNvPr>
          <p:cNvSpPr>
            <a:spLocks noGrp="1"/>
          </p:cNvSpPr>
          <p:nvPr>
            <p:ph idx="1"/>
          </p:nvPr>
        </p:nvSpPr>
        <p:spPr/>
        <p:txBody>
          <a:bodyPr/>
          <a:lstStyle/>
          <a:p>
            <a:r>
              <a:rPr lang="en-US" dirty="0"/>
              <a:t>Observe symbiotic and </a:t>
            </a:r>
            <a:r>
              <a:rPr lang="en-US" dirty="0" err="1"/>
              <a:t>aposymbiotic</a:t>
            </a:r>
            <a:r>
              <a:rPr lang="en-US" dirty="0"/>
              <a:t> (i.e., without algae) anemones under the microscope. Draw a picture of what you see and note the differences in color. What accounts for this difference?</a:t>
            </a:r>
          </a:p>
          <a:p>
            <a:endParaRPr lang="en-US" dirty="0"/>
          </a:p>
          <a:p>
            <a:r>
              <a:rPr lang="en-US" dirty="0"/>
              <a:t>For next lab: please print out, sign and turn in the last page of the syllabus document from the website. </a:t>
            </a:r>
          </a:p>
        </p:txBody>
      </p:sp>
    </p:spTree>
    <p:extLst>
      <p:ext uri="{BB962C8B-B14F-4D97-AF65-F5344CB8AC3E}">
        <p14:creationId xmlns:p14="http://schemas.microsoft.com/office/powerpoint/2010/main" val="2276207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B513B-BD23-4234-82E4-C4B91BB232CB}"/>
              </a:ext>
            </a:extLst>
          </p:cNvPr>
          <p:cNvSpPr>
            <a:spLocks noGrp="1"/>
          </p:cNvSpPr>
          <p:nvPr>
            <p:ph type="title"/>
          </p:nvPr>
        </p:nvSpPr>
        <p:spPr>
          <a:xfrm>
            <a:off x="838200" y="1477488"/>
            <a:ext cx="10515600" cy="1325563"/>
          </a:xfrm>
        </p:spPr>
        <p:txBody>
          <a:bodyPr/>
          <a:lstStyle/>
          <a:p>
            <a:r>
              <a:rPr lang="en-US" dirty="0"/>
              <a:t>Purpose of this lab:</a:t>
            </a:r>
          </a:p>
        </p:txBody>
      </p:sp>
      <p:sp>
        <p:nvSpPr>
          <p:cNvPr id="3" name="Content Placeholder 2">
            <a:extLst>
              <a:ext uri="{FF2B5EF4-FFF2-40B4-BE49-F238E27FC236}">
                <a16:creationId xmlns:a16="http://schemas.microsoft.com/office/drawing/2014/main" id="{A086EB87-D73C-4D2F-BCCA-24035614F674}"/>
              </a:ext>
            </a:extLst>
          </p:cNvPr>
          <p:cNvSpPr>
            <a:spLocks noGrp="1"/>
          </p:cNvSpPr>
          <p:nvPr>
            <p:ph idx="1"/>
          </p:nvPr>
        </p:nvSpPr>
        <p:spPr>
          <a:xfrm>
            <a:off x="838200" y="2853147"/>
            <a:ext cx="10515600" cy="4351338"/>
          </a:xfrm>
        </p:spPr>
        <p:txBody>
          <a:bodyPr/>
          <a:lstStyle/>
          <a:p>
            <a:r>
              <a:rPr lang="en-US" dirty="0"/>
              <a:t>Our goals in this lab are to understand the genetic basis of coral bleaching—or the genetic basis of tolerance to bleaching stresses.</a:t>
            </a:r>
          </a:p>
          <a:p>
            <a:r>
              <a:rPr lang="en-US" dirty="0"/>
              <a:t>Along the way, we hope to teach you the basic principles of genetics and real laboratory skills that will prepare you for work in a laboratory if you choose to pursue that path!</a:t>
            </a:r>
          </a:p>
        </p:txBody>
      </p:sp>
    </p:spTree>
    <p:extLst>
      <p:ext uri="{BB962C8B-B14F-4D97-AF65-F5344CB8AC3E}">
        <p14:creationId xmlns:p14="http://schemas.microsoft.com/office/powerpoint/2010/main" val="1485345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F5E22-EEE2-4B2E-85EB-7616E0C8F9F9}"/>
              </a:ext>
            </a:extLst>
          </p:cNvPr>
          <p:cNvSpPr>
            <a:spLocks noGrp="1"/>
          </p:cNvSpPr>
          <p:nvPr>
            <p:ph type="title"/>
          </p:nvPr>
        </p:nvSpPr>
        <p:spPr/>
        <p:txBody>
          <a:bodyPr/>
          <a:lstStyle/>
          <a:p>
            <a:r>
              <a:rPr lang="en-US" dirty="0"/>
              <a:t>What are corals?</a:t>
            </a:r>
          </a:p>
        </p:txBody>
      </p:sp>
      <p:sp>
        <p:nvSpPr>
          <p:cNvPr id="3" name="Content Placeholder 2">
            <a:extLst>
              <a:ext uri="{FF2B5EF4-FFF2-40B4-BE49-F238E27FC236}">
                <a16:creationId xmlns:a16="http://schemas.microsoft.com/office/drawing/2014/main" id="{4F294889-D08E-4B0E-8300-3012C9A043DB}"/>
              </a:ext>
            </a:extLst>
          </p:cNvPr>
          <p:cNvSpPr>
            <a:spLocks noGrp="1"/>
          </p:cNvSpPr>
          <p:nvPr>
            <p:ph sz="half" idx="1"/>
          </p:nvPr>
        </p:nvSpPr>
        <p:spPr/>
        <p:txBody>
          <a:bodyPr>
            <a:normAutofit lnSpcReduction="10000"/>
          </a:bodyPr>
          <a:lstStyle/>
          <a:p>
            <a:r>
              <a:rPr lang="en-US" dirty="0"/>
              <a:t>Corals are animals in the phylum </a:t>
            </a:r>
            <a:r>
              <a:rPr lang="en-US" i="1" dirty="0"/>
              <a:t>Cnidaria</a:t>
            </a:r>
            <a:r>
              <a:rPr lang="en-US" dirty="0"/>
              <a:t>, and they form the trophic and structural basis for coral reef ecosystems.</a:t>
            </a:r>
          </a:p>
          <a:p>
            <a:pPr lvl="1"/>
            <a:r>
              <a:rPr lang="en-US" dirty="0"/>
              <a:t>Coral reefs are the most diverse ecosystems in the ocean!</a:t>
            </a:r>
          </a:p>
          <a:p>
            <a:r>
              <a:rPr lang="en-US" dirty="0"/>
              <a:t>Corals obtain most of their nutrients from symbiotic algae (family </a:t>
            </a:r>
            <a:r>
              <a:rPr lang="en-US" i="1" dirty="0" err="1"/>
              <a:t>Symbiodinaceae</a:t>
            </a:r>
            <a:r>
              <a:rPr lang="en-US" dirty="0"/>
              <a:t>) that photosynthesize and live inside their cells in exchange for protection and nutrients. </a:t>
            </a:r>
          </a:p>
        </p:txBody>
      </p:sp>
      <p:pic>
        <p:nvPicPr>
          <p:cNvPr id="6" name="Content Placeholder 5">
            <a:extLst>
              <a:ext uri="{FF2B5EF4-FFF2-40B4-BE49-F238E27FC236}">
                <a16:creationId xmlns:a16="http://schemas.microsoft.com/office/drawing/2014/main" id="{13E0AC5C-0C13-420D-9415-5ACB05A0E42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2034" y="277929"/>
            <a:ext cx="4575566" cy="2573756"/>
          </a:xfrm>
        </p:spPr>
      </p:pic>
      <p:pic>
        <p:nvPicPr>
          <p:cNvPr id="10" name="Picture 9">
            <a:extLst>
              <a:ext uri="{FF2B5EF4-FFF2-40B4-BE49-F238E27FC236}">
                <a16:creationId xmlns:a16="http://schemas.microsoft.com/office/drawing/2014/main" id="{03D5E436-8EED-4CFC-A582-F81F46670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1877" y="3128494"/>
            <a:ext cx="3976126" cy="3432625"/>
          </a:xfrm>
          <a:prstGeom prst="rect">
            <a:avLst/>
          </a:prstGeom>
        </p:spPr>
      </p:pic>
    </p:spTree>
    <p:extLst>
      <p:ext uri="{BB962C8B-B14F-4D97-AF65-F5344CB8AC3E}">
        <p14:creationId xmlns:p14="http://schemas.microsoft.com/office/powerpoint/2010/main" val="383509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F230-556F-46E0-9F52-4638104B11DB}"/>
              </a:ext>
            </a:extLst>
          </p:cNvPr>
          <p:cNvSpPr>
            <a:spLocks noGrp="1"/>
          </p:cNvSpPr>
          <p:nvPr>
            <p:ph type="title"/>
          </p:nvPr>
        </p:nvSpPr>
        <p:spPr/>
        <p:txBody>
          <a:bodyPr/>
          <a:lstStyle/>
          <a:p>
            <a:r>
              <a:rPr lang="en-US" dirty="0"/>
              <a:t>Coral life cycle</a:t>
            </a:r>
          </a:p>
        </p:txBody>
      </p:sp>
      <p:pic>
        <p:nvPicPr>
          <p:cNvPr id="6" name="Content Placeholder 5">
            <a:extLst>
              <a:ext uri="{FF2B5EF4-FFF2-40B4-BE49-F238E27FC236}">
                <a16:creationId xmlns:a16="http://schemas.microsoft.com/office/drawing/2014/main" id="{B071213B-0051-41E8-989D-67872EBAC43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639677" y="1825625"/>
            <a:ext cx="4061248" cy="4351338"/>
          </a:xfrm>
        </p:spPr>
      </p:pic>
      <p:sp>
        <p:nvSpPr>
          <p:cNvPr id="4" name="Content Placeholder 3">
            <a:extLst>
              <a:ext uri="{FF2B5EF4-FFF2-40B4-BE49-F238E27FC236}">
                <a16:creationId xmlns:a16="http://schemas.microsoft.com/office/drawing/2014/main" id="{14BD87D0-DBE8-41B0-BC41-8DF0A06FEF2C}"/>
              </a:ext>
            </a:extLst>
          </p:cNvPr>
          <p:cNvSpPr>
            <a:spLocks noGrp="1"/>
          </p:cNvSpPr>
          <p:nvPr>
            <p:ph sz="half" idx="2"/>
          </p:nvPr>
        </p:nvSpPr>
        <p:spPr>
          <a:xfrm>
            <a:off x="902615" y="1825625"/>
            <a:ext cx="5181600" cy="4351338"/>
          </a:xfrm>
        </p:spPr>
        <p:txBody>
          <a:bodyPr>
            <a:normAutofit fontScale="92500"/>
          </a:bodyPr>
          <a:lstStyle/>
          <a:p>
            <a:r>
              <a:rPr lang="en-US" dirty="0"/>
              <a:t>Individual coral animals (</a:t>
            </a:r>
            <a:r>
              <a:rPr lang="en-US" b="1" dirty="0"/>
              <a:t>polyps</a:t>
            </a:r>
            <a:r>
              <a:rPr lang="en-US" dirty="0"/>
              <a:t>) reproduce asexually to create clonal </a:t>
            </a:r>
            <a:r>
              <a:rPr lang="en-US" b="1" dirty="0"/>
              <a:t>colonies</a:t>
            </a:r>
            <a:r>
              <a:rPr lang="en-US" dirty="0"/>
              <a:t>.</a:t>
            </a:r>
          </a:p>
          <a:p>
            <a:r>
              <a:rPr lang="en-US" dirty="0"/>
              <a:t>Coral also reproduces sexually, with each polyp spawning </a:t>
            </a:r>
            <a:r>
              <a:rPr lang="en-US" b="1" dirty="0"/>
              <a:t>gametes</a:t>
            </a:r>
            <a:r>
              <a:rPr lang="en-US" dirty="0"/>
              <a:t> which fertilize in the open water and develop into larvae.</a:t>
            </a:r>
          </a:p>
          <a:p>
            <a:r>
              <a:rPr lang="en-US" dirty="0"/>
              <a:t>These free swimming larvae are colonized by </a:t>
            </a:r>
            <a:r>
              <a:rPr lang="en-US" i="1" dirty="0" err="1"/>
              <a:t>Symbiodinaceae</a:t>
            </a:r>
            <a:r>
              <a:rPr lang="en-US" i="1" dirty="0"/>
              <a:t> </a:t>
            </a:r>
            <a:r>
              <a:rPr lang="en-US" dirty="0"/>
              <a:t>algae before settling and developing into adults to repeat this cycle.</a:t>
            </a:r>
          </a:p>
        </p:txBody>
      </p:sp>
    </p:spTree>
    <p:extLst>
      <p:ext uri="{BB962C8B-B14F-4D97-AF65-F5344CB8AC3E}">
        <p14:creationId xmlns:p14="http://schemas.microsoft.com/office/powerpoint/2010/main" val="2252868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F9FC-F479-4E23-AC5C-56477091C22F}"/>
              </a:ext>
            </a:extLst>
          </p:cNvPr>
          <p:cNvSpPr>
            <a:spLocks noGrp="1"/>
          </p:cNvSpPr>
          <p:nvPr>
            <p:ph type="title"/>
          </p:nvPr>
        </p:nvSpPr>
        <p:spPr/>
        <p:txBody>
          <a:bodyPr/>
          <a:lstStyle/>
          <a:p>
            <a:r>
              <a:rPr lang="en-US" dirty="0"/>
              <a:t>What is coral bleaching?</a:t>
            </a:r>
          </a:p>
        </p:txBody>
      </p:sp>
      <p:sp>
        <p:nvSpPr>
          <p:cNvPr id="7" name="Content Placeholder 6">
            <a:extLst>
              <a:ext uri="{FF2B5EF4-FFF2-40B4-BE49-F238E27FC236}">
                <a16:creationId xmlns:a16="http://schemas.microsoft.com/office/drawing/2014/main" id="{F0C7420D-5920-4D6A-AFA6-246F87832D26}"/>
              </a:ext>
            </a:extLst>
          </p:cNvPr>
          <p:cNvSpPr>
            <a:spLocks noGrp="1"/>
          </p:cNvSpPr>
          <p:nvPr>
            <p:ph sz="half" idx="2"/>
          </p:nvPr>
        </p:nvSpPr>
        <p:spPr>
          <a:xfrm>
            <a:off x="862014" y="1693880"/>
            <a:ext cx="5157787" cy="4508500"/>
          </a:xfrm>
        </p:spPr>
        <p:txBody>
          <a:bodyPr>
            <a:normAutofit fontScale="92500" lnSpcReduction="10000"/>
          </a:bodyPr>
          <a:lstStyle/>
          <a:p>
            <a:r>
              <a:rPr lang="en-US" dirty="0"/>
              <a:t>Coral bleaching is the process by which heat, UV and/or chemical stressors induce the loss of photosynthetic algae in coral tissues.</a:t>
            </a:r>
          </a:p>
          <a:p>
            <a:pPr lvl="1"/>
            <a:r>
              <a:rPr lang="en-US" dirty="0"/>
              <a:t>The color of healthy wild corals comes primarily from the algae, and this loss of algal pigment is why the animals are referred to as “bleached.”</a:t>
            </a:r>
          </a:p>
          <a:p>
            <a:r>
              <a:rPr lang="en-US" dirty="0"/>
              <a:t> Rising ocean temperatures have resulted in an increase in the number and intensity of bleaching events worldwide.</a:t>
            </a:r>
          </a:p>
        </p:txBody>
      </p:sp>
      <p:pic>
        <p:nvPicPr>
          <p:cNvPr id="11" name="Content Placeholder 10">
            <a:extLst>
              <a:ext uri="{FF2B5EF4-FFF2-40B4-BE49-F238E27FC236}">
                <a16:creationId xmlns:a16="http://schemas.microsoft.com/office/drawing/2014/main" id="{28084413-3A10-4BAF-A63D-3E031DE6D072}"/>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197615" y="575872"/>
            <a:ext cx="4493054" cy="2995368"/>
          </a:xfrm>
        </p:spPr>
      </p:pic>
      <p:pic>
        <p:nvPicPr>
          <p:cNvPr id="13" name="Picture 12">
            <a:extLst>
              <a:ext uri="{FF2B5EF4-FFF2-40B4-BE49-F238E27FC236}">
                <a16:creationId xmlns:a16="http://schemas.microsoft.com/office/drawing/2014/main" id="{36237B57-2825-481F-AD59-FA9B2A517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231" y="3749039"/>
            <a:ext cx="2830529" cy="2830529"/>
          </a:xfrm>
          <a:prstGeom prst="rect">
            <a:avLst/>
          </a:prstGeom>
        </p:spPr>
      </p:pic>
    </p:spTree>
    <p:extLst>
      <p:ext uri="{BB962C8B-B14F-4D97-AF65-F5344CB8AC3E}">
        <p14:creationId xmlns:p14="http://schemas.microsoft.com/office/powerpoint/2010/main" val="50044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CC59A44-9C67-45DB-8482-AFA9A0118CEE}"/>
              </a:ext>
            </a:extLst>
          </p:cNvPr>
          <p:cNvSpPr>
            <a:spLocks noGrp="1"/>
          </p:cNvSpPr>
          <p:nvPr>
            <p:ph type="title"/>
          </p:nvPr>
        </p:nvSpPr>
        <p:spPr>
          <a:xfrm>
            <a:off x="838200" y="2651125"/>
            <a:ext cx="10515600" cy="1325563"/>
          </a:xfrm>
        </p:spPr>
        <p:txBody>
          <a:bodyPr>
            <a:noAutofit/>
          </a:bodyPr>
          <a:lstStyle/>
          <a:p>
            <a:r>
              <a:rPr lang="en-US" sz="3000" dirty="0"/>
              <a:t>“According to the United Nations Environment </a:t>
            </a:r>
            <a:r>
              <a:rPr lang="en-US" sz="3000" dirty="0" err="1"/>
              <a:t>Programme</a:t>
            </a:r>
            <a:r>
              <a:rPr lang="en-US" sz="3000" dirty="0"/>
              <a:t>, between 2014 and 2016 the longest recorded global bleaching events killed coral on an unprecedented scale. In 2016, bleaching of coral on the Great Barrier Reef killed between 29 and 50 percent of the reef's coral. In 2017, the bleaching extended into the central region of the reef. The average interval between bleaching events has halved between 1980 and 2016.” –</a:t>
            </a:r>
            <a:r>
              <a:rPr lang="en-US" sz="3000" i="1" dirty="0"/>
              <a:t>from Wikipedia</a:t>
            </a:r>
            <a:endParaRPr lang="en-US" sz="3000" dirty="0"/>
          </a:p>
        </p:txBody>
      </p:sp>
    </p:spTree>
    <p:extLst>
      <p:ext uri="{BB962C8B-B14F-4D97-AF65-F5344CB8AC3E}">
        <p14:creationId xmlns:p14="http://schemas.microsoft.com/office/powerpoint/2010/main" val="562545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5D39-722D-4181-9B9D-0E44D97797A1}"/>
              </a:ext>
            </a:extLst>
          </p:cNvPr>
          <p:cNvSpPr>
            <a:spLocks noGrp="1"/>
          </p:cNvSpPr>
          <p:nvPr>
            <p:ph type="title"/>
          </p:nvPr>
        </p:nvSpPr>
        <p:spPr>
          <a:xfrm>
            <a:off x="838200" y="2508885"/>
            <a:ext cx="10515600" cy="1325563"/>
          </a:xfrm>
        </p:spPr>
        <p:txBody>
          <a:bodyPr>
            <a:normAutofit fontScale="90000"/>
          </a:bodyPr>
          <a:lstStyle/>
          <a:p>
            <a:r>
              <a:rPr lang="en-US" dirty="0"/>
              <a:t>But back to our purpose: how to we understand the genetic basis of coral bleaching?</a:t>
            </a:r>
          </a:p>
        </p:txBody>
      </p:sp>
    </p:spTree>
    <p:extLst>
      <p:ext uri="{BB962C8B-B14F-4D97-AF65-F5344CB8AC3E}">
        <p14:creationId xmlns:p14="http://schemas.microsoft.com/office/powerpoint/2010/main" val="1878841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1BE7B-A572-4BFB-8971-0DE60D514F90}"/>
              </a:ext>
            </a:extLst>
          </p:cNvPr>
          <p:cNvSpPr>
            <a:spLocks noGrp="1"/>
          </p:cNvSpPr>
          <p:nvPr>
            <p:ph type="title"/>
          </p:nvPr>
        </p:nvSpPr>
        <p:spPr/>
        <p:txBody>
          <a:bodyPr/>
          <a:lstStyle/>
          <a:p>
            <a:r>
              <a:rPr lang="en-US" dirty="0"/>
              <a:t>Experiment one: the anemone stress challenge</a:t>
            </a:r>
          </a:p>
        </p:txBody>
      </p:sp>
      <p:sp>
        <p:nvSpPr>
          <p:cNvPr id="3" name="Content Placeholder 2">
            <a:extLst>
              <a:ext uri="{FF2B5EF4-FFF2-40B4-BE49-F238E27FC236}">
                <a16:creationId xmlns:a16="http://schemas.microsoft.com/office/drawing/2014/main" id="{754C6F92-D8E6-4705-B8FB-1CF12AF83F53}"/>
              </a:ext>
            </a:extLst>
          </p:cNvPr>
          <p:cNvSpPr>
            <a:spLocks noGrp="1"/>
          </p:cNvSpPr>
          <p:nvPr>
            <p:ph sz="half" idx="1"/>
          </p:nvPr>
        </p:nvSpPr>
        <p:spPr/>
        <p:txBody>
          <a:bodyPr/>
          <a:lstStyle/>
          <a:p>
            <a:r>
              <a:rPr lang="en-US" dirty="0"/>
              <a:t>We will work with the symbiotic sea anemone </a:t>
            </a:r>
            <a:r>
              <a:rPr lang="en-US" i="1" dirty="0" err="1"/>
              <a:t>Exaiptasia</a:t>
            </a:r>
            <a:r>
              <a:rPr lang="en-US" i="1" dirty="0"/>
              <a:t> pallida</a:t>
            </a:r>
            <a:r>
              <a:rPr lang="en-US" dirty="0"/>
              <a:t> as a model for understanding corals.</a:t>
            </a:r>
          </a:p>
          <a:p>
            <a:pPr lvl="1"/>
            <a:r>
              <a:rPr lang="en-US" i="1" dirty="0" err="1"/>
              <a:t>Exaiptasia</a:t>
            </a:r>
            <a:r>
              <a:rPr lang="en-US" dirty="0"/>
              <a:t> engages in symbiosis with the same algae, can be bleached (and survive!) and grows much more quickly and is more easily cared for under laboratory conditions.</a:t>
            </a:r>
            <a:endParaRPr lang="en-US" i="1" dirty="0"/>
          </a:p>
        </p:txBody>
      </p:sp>
      <p:pic>
        <p:nvPicPr>
          <p:cNvPr id="6" name="Content Placeholder 5">
            <a:extLst>
              <a:ext uri="{FF2B5EF4-FFF2-40B4-BE49-F238E27FC236}">
                <a16:creationId xmlns:a16="http://schemas.microsoft.com/office/drawing/2014/main" id="{67DB5ED6-5C67-492D-9543-C05DF318574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485575"/>
            <a:ext cx="5181600" cy="3031437"/>
          </a:xfrm>
        </p:spPr>
      </p:pic>
    </p:spTree>
    <p:extLst>
      <p:ext uri="{BB962C8B-B14F-4D97-AF65-F5344CB8AC3E}">
        <p14:creationId xmlns:p14="http://schemas.microsoft.com/office/powerpoint/2010/main" val="112899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6780-2901-4C35-88B2-1C569C3F20E1}"/>
              </a:ext>
            </a:extLst>
          </p:cNvPr>
          <p:cNvSpPr>
            <a:spLocks noGrp="1"/>
          </p:cNvSpPr>
          <p:nvPr>
            <p:ph type="title"/>
          </p:nvPr>
        </p:nvSpPr>
        <p:spPr/>
        <p:txBody>
          <a:bodyPr/>
          <a:lstStyle/>
          <a:p>
            <a:r>
              <a:rPr lang="en-US" dirty="0"/>
              <a:t>Anemone stress challenge (continued)</a:t>
            </a:r>
          </a:p>
        </p:txBody>
      </p:sp>
      <p:sp>
        <p:nvSpPr>
          <p:cNvPr id="3" name="Content Placeholder 2">
            <a:extLst>
              <a:ext uri="{FF2B5EF4-FFF2-40B4-BE49-F238E27FC236}">
                <a16:creationId xmlns:a16="http://schemas.microsoft.com/office/drawing/2014/main" id="{413F0DB7-426A-405A-B30B-08F2A196BB87}"/>
              </a:ext>
            </a:extLst>
          </p:cNvPr>
          <p:cNvSpPr>
            <a:spLocks noGrp="1"/>
          </p:cNvSpPr>
          <p:nvPr>
            <p:ph sz="half" idx="1"/>
          </p:nvPr>
        </p:nvSpPr>
        <p:spPr/>
        <p:txBody>
          <a:bodyPr>
            <a:normAutofit lnSpcReduction="10000"/>
          </a:bodyPr>
          <a:lstStyle/>
          <a:p>
            <a:r>
              <a:rPr lang="en-US" dirty="0"/>
              <a:t>Each individual anemone can be cut and will recover to form a new individual.</a:t>
            </a:r>
          </a:p>
          <a:p>
            <a:r>
              <a:rPr lang="en-US" dirty="0"/>
              <a:t>In this way we have created </a:t>
            </a:r>
            <a:r>
              <a:rPr lang="en-US" dirty="0" err="1"/>
              <a:t>familes</a:t>
            </a:r>
            <a:r>
              <a:rPr lang="en-US" dirty="0"/>
              <a:t> (</a:t>
            </a:r>
            <a:r>
              <a:rPr lang="en-US" b="1" dirty="0"/>
              <a:t>genets</a:t>
            </a:r>
            <a:r>
              <a:rPr lang="en-US" dirty="0"/>
              <a:t>) of genetically identical individuals (</a:t>
            </a:r>
            <a:r>
              <a:rPr lang="en-US" b="1" dirty="0" err="1"/>
              <a:t>ramets</a:t>
            </a:r>
            <a:r>
              <a:rPr lang="en-US" dirty="0"/>
              <a:t>).</a:t>
            </a:r>
          </a:p>
          <a:p>
            <a:r>
              <a:rPr lang="en-US" dirty="0"/>
              <a:t>We can then expose each </a:t>
            </a:r>
            <a:r>
              <a:rPr lang="en-US" dirty="0" err="1"/>
              <a:t>ramet</a:t>
            </a:r>
            <a:r>
              <a:rPr lang="en-US" dirty="0"/>
              <a:t> to a different stress regimen and see how it compares to the control treatment from the same genet.</a:t>
            </a:r>
          </a:p>
        </p:txBody>
      </p:sp>
      <p:pic>
        <p:nvPicPr>
          <p:cNvPr id="5" name="Content Placeholder 4">
            <a:extLst>
              <a:ext uri="{FF2B5EF4-FFF2-40B4-BE49-F238E27FC236}">
                <a16:creationId xmlns:a16="http://schemas.microsoft.com/office/drawing/2014/main" id="{7B4AB6B1-E2D4-475A-95C2-BA8BA7E1E3E5}"/>
              </a:ext>
            </a:extLst>
          </p:cNvPr>
          <p:cNvPicPr>
            <a:picLocks noGrp="1" noChangeAspect="1"/>
          </p:cNvPicPr>
          <p:nvPr>
            <p:ph sz="half" idx="2"/>
          </p:nvPr>
        </p:nvPicPr>
        <p:blipFill>
          <a:blip r:embed="rId2"/>
          <a:stretch>
            <a:fillRect/>
          </a:stretch>
        </p:blipFill>
        <p:spPr>
          <a:xfrm>
            <a:off x="6172200" y="1834925"/>
            <a:ext cx="5181600" cy="4332737"/>
          </a:xfrm>
          <a:prstGeom prst="rect">
            <a:avLst/>
          </a:prstGeom>
        </p:spPr>
      </p:pic>
    </p:spTree>
    <p:extLst>
      <p:ext uri="{BB962C8B-B14F-4D97-AF65-F5344CB8AC3E}">
        <p14:creationId xmlns:p14="http://schemas.microsoft.com/office/powerpoint/2010/main" val="2838984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911</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Genetics Lab</vt:lpstr>
      <vt:lpstr>Purpose of this lab:</vt:lpstr>
      <vt:lpstr>What are corals?</vt:lpstr>
      <vt:lpstr>Coral life cycle</vt:lpstr>
      <vt:lpstr>What is coral bleaching?</vt:lpstr>
      <vt:lpstr>“According to the United Nations Environment Programme, between 2014 and 2016 the longest recorded global bleaching events killed coral on an unprecedented scale. In 2016, bleaching of coral on the Great Barrier Reef killed between 29 and 50 percent of the reef's coral. In 2017, the bleaching extended into the central region of the reef. The average interval between bleaching events has halved between 1980 and 2016.” –from Wikipedia</vt:lpstr>
      <vt:lpstr>But back to our purpose: how to we understand the genetic basis of coral bleaching?</vt:lpstr>
      <vt:lpstr>Experiment one: the anemone stress challenge</vt:lpstr>
      <vt:lpstr>Anemone stress challenge (continued)</vt:lpstr>
      <vt:lpstr>Which genet displays a “tolerant” phenotype to heat stress?</vt:lpstr>
      <vt:lpstr>Determining anemone genotypes</vt:lpstr>
      <vt:lpstr>Experiment two: mutagenesis of Symbiodinaceae</vt:lpstr>
      <vt:lpstr>What to expect from this course:</vt:lpstr>
      <vt:lpstr>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Lab</dc:title>
  <dc:creator>Justin</dc:creator>
  <cp:lastModifiedBy>Justin</cp:lastModifiedBy>
  <cp:revision>9</cp:revision>
  <dcterms:created xsi:type="dcterms:W3CDTF">2019-01-13T19:41:02Z</dcterms:created>
  <dcterms:modified xsi:type="dcterms:W3CDTF">2019-01-13T20:57:26Z</dcterms:modified>
</cp:coreProperties>
</file>